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744" r:id="rId4"/>
  </p:sldMasterIdLst>
  <p:notesMasterIdLst>
    <p:notesMasterId r:id="rId33"/>
  </p:notesMasterIdLst>
  <p:handoutMasterIdLst>
    <p:handoutMasterId r:id="rId34"/>
  </p:handoutMasterIdLst>
  <p:sldIdLst>
    <p:sldId id="308" r:id="rId5"/>
    <p:sldId id="304" r:id="rId6"/>
    <p:sldId id="305" r:id="rId7"/>
    <p:sldId id="257" r:id="rId8"/>
    <p:sldId id="306" r:id="rId9"/>
    <p:sldId id="286" r:id="rId10"/>
    <p:sldId id="270" r:id="rId11"/>
    <p:sldId id="274" r:id="rId12"/>
    <p:sldId id="285" r:id="rId13"/>
    <p:sldId id="288" r:id="rId14"/>
    <p:sldId id="296" r:id="rId15"/>
    <p:sldId id="310" r:id="rId16"/>
    <p:sldId id="287" r:id="rId17"/>
    <p:sldId id="292" r:id="rId18"/>
    <p:sldId id="291" r:id="rId19"/>
    <p:sldId id="311" r:id="rId20"/>
    <p:sldId id="293" r:id="rId21"/>
    <p:sldId id="294" r:id="rId22"/>
    <p:sldId id="307" r:id="rId23"/>
    <p:sldId id="295" r:id="rId24"/>
    <p:sldId id="290" r:id="rId25"/>
    <p:sldId id="271" r:id="rId26"/>
    <p:sldId id="297" r:id="rId27"/>
    <p:sldId id="298" r:id="rId28"/>
    <p:sldId id="300" r:id="rId29"/>
    <p:sldId id="284" r:id="rId30"/>
    <p:sldId id="313" r:id="rId31"/>
    <p:sldId id="276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BAD58"/>
    <a:srgbClr val="FF0000"/>
    <a:srgbClr val="E4831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775" autoAdjust="0"/>
    <p:restoredTop sz="72257"/>
  </p:normalViewPr>
  <p:slideViewPr>
    <p:cSldViewPr snapToGrid="0">
      <p:cViewPr>
        <p:scale>
          <a:sx n="100" d="100"/>
          <a:sy n="100" d="100"/>
        </p:scale>
        <p:origin x="248" y="-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6" d="100"/>
          <a:sy n="76" d="100"/>
        </p:scale>
        <p:origin x="3264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0ADE7EC-3907-4979-8CF2-54A0B3D79248}" type="doc">
      <dgm:prSet loTypeId="urn:microsoft.com/office/officeart/2005/8/layout/hList1" loCatId="list" qsTypeId="urn:microsoft.com/office/officeart/2005/8/quickstyle/3d1" qsCatId="3D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29AF4A12-23B5-4579-ABD5-1D0BC2D959C3}">
      <dgm:prSet custT="1"/>
      <dgm:spPr/>
      <dgm:t>
        <a:bodyPr/>
        <a:lstStyle/>
        <a:p>
          <a:r>
            <a:rPr lang="en-US" sz="2800" dirty="0">
              <a:latin typeface="Roboto" panose="02000000000000000000" pitchFamily="2" charset="0"/>
              <a:ea typeface="Roboto" panose="02000000000000000000" pitchFamily="2" charset="0"/>
            </a:rPr>
            <a:t>Regression-based Models</a:t>
          </a:r>
        </a:p>
      </dgm:t>
    </dgm:pt>
    <dgm:pt modelId="{A256A588-2661-4055-816F-B310AD726C2C}" type="parTrans" cxnId="{404A6B88-8783-489F-B9FD-F441FA2727E4}">
      <dgm:prSet/>
      <dgm:spPr/>
      <dgm:t>
        <a:bodyPr/>
        <a:lstStyle/>
        <a:p>
          <a:endParaRPr lang="en-US" sz="2000">
            <a:latin typeface="Roboto" panose="02000000000000000000" pitchFamily="2" charset="0"/>
            <a:ea typeface="Roboto" panose="02000000000000000000" pitchFamily="2" charset="0"/>
          </a:endParaRPr>
        </a:p>
      </dgm:t>
    </dgm:pt>
    <dgm:pt modelId="{AFA0B07C-44E0-43F4-BD88-0B97E03D94D6}" type="sibTrans" cxnId="{404A6B88-8783-489F-B9FD-F441FA2727E4}">
      <dgm:prSet/>
      <dgm:spPr/>
      <dgm:t>
        <a:bodyPr/>
        <a:lstStyle/>
        <a:p>
          <a:endParaRPr lang="en-US" sz="2000">
            <a:latin typeface="Roboto" panose="02000000000000000000" pitchFamily="2" charset="0"/>
            <a:ea typeface="Roboto" panose="02000000000000000000" pitchFamily="2" charset="0"/>
          </a:endParaRPr>
        </a:p>
      </dgm:t>
    </dgm:pt>
    <dgm:pt modelId="{DCE3F88C-3F3A-499C-AD40-CA01136156FC}">
      <dgm:prSet custT="1"/>
      <dgm:spPr/>
      <dgm:t>
        <a:bodyPr/>
        <a:lstStyle/>
        <a:p>
          <a:r>
            <a:rPr lang="en-US" sz="2800">
              <a:latin typeface="Roboto" panose="02000000000000000000" pitchFamily="2" charset="0"/>
              <a:ea typeface="Roboto" panose="02000000000000000000" pitchFamily="2" charset="0"/>
            </a:rPr>
            <a:t>Trend Forecast</a:t>
          </a:r>
        </a:p>
      </dgm:t>
    </dgm:pt>
    <dgm:pt modelId="{507043D2-7716-4B18-AA29-D14788D97539}" type="parTrans" cxnId="{35258E4A-83B8-4056-B252-1C15F36C0ACC}">
      <dgm:prSet/>
      <dgm:spPr/>
      <dgm:t>
        <a:bodyPr/>
        <a:lstStyle/>
        <a:p>
          <a:endParaRPr lang="en-US" sz="2000">
            <a:latin typeface="Roboto" panose="02000000000000000000" pitchFamily="2" charset="0"/>
            <a:ea typeface="Roboto" panose="02000000000000000000" pitchFamily="2" charset="0"/>
          </a:endParaRPr>
        </a:p>
      </dgm:t>
    </dgm:pt>
    <dgm:pt modelId="{BC6A1453-FE0E-483C-A2F6-E5D07CEDBD7F}" type="sibTrans" cxnId="{35258E4A-83B8-4056-B252-1C15F36C0ACC}">
      <dgm:prSet/>
      <dgm:spPr/>
      <dgm:t>
        <a:bodyPr/>
        <a:lstStyle/>
        <a:p>
          <a:endParaRPr lang="en-US" sz="2000">
            <a:latin typeface="Roboto" panose="02000000000000000000" pitchFamily="2" charset="0"/>
            <a:ea typeface="Roboto" panose="02000000000000000000" pitchFamily="2" charset="0"/>
          </a:endParaRPr>
        </a:p>
      </dgm:t>
    </dgm:pt>
    <dgm:pt modelId="{5018F3F1-7C00-4A06-B388-23755D0CCB82}">
      <dgm:prSet custT="1"/>
      <dgm:spPr/>
      <dgm:t>
        <a:bodyPr/>
        <a:lstStyle/>
        <a:p>
          <a:r>
            <a:rPr lang="en-US" sz="2800">
              <a:latin typeface="Roboto" panose="02000000000000000000" pitchFamily="2" charset="0"/>
              <a:ea typeface="Roboto" panose="02000000000000000000" pitchFamily="2" charset="0"/>
            </a:rPr>
            <a:t>Seasonal Forecast</a:t>
          </a:r>
        </a:p>
      </dgm:t>
    </dgm:pt>
    <dgm:pt modelId="{819A12A4-B4E1-4B17-B6BE-6DA2A41AA233}" type="parTrans" cxnId="{A2AF7A0A-E947-49E7-94A1-9FE95282A62B}">
      <dgm:prSet/>
      <dgm:spPr/>
      <dgm:t>
        <a:bodyPr/>
        <a:lstStyle/>
        <a:p>
          <a:endParaRPr lang="en-US" sz="2000">
            <a:latin typeface="Roboto" panose="02000000000000000000" pitchFamily="2" charset="0"/>
            <a:ea typeface="Roboto" panose="02000000000000000000" pitchFamily="2" charset="0"/>
          </a:endParaRPr>
        </a:p>
      </dgm:t>
    </dgm:pt>
    <dgm:pt modelId="{83EB7CCA-0199-4652-82E3-95C6350827F7}" type="sibTrans" cxnId="{A2AF7A0A-E947-49E7-94A1-9FE95282A62B}">
      <dgm:prSet/>
      <dgm:spPr/>
      <dgm:t>
        <a:bodyPr/>
        <a:lstStyle/>
        <a:p>
          <a:endParaRPr lang="en-US" sz="2000">
            <a:latin typeface="Roboto" panose="02000000000000000000" pitchFamily="2" charset="0"/>
            <a:ea typeface="Roboto" panose="02000000000000000000" pitchFamily="2" charset="0"/>
          </a:endParaRPr>
        </a:p>
      </dgm:t>
    </dgm:pt>
    <dgm:pt modelId="{15DFDDD2-C71C-46CA-91AE-C0DC9CD58433}">
      <dgm:prSet custT="1"/>
      <dgm:spPr/>
      <dgm:t>
        <a:bodyPr/>
        <a:lstStyle/>
        <a:p>
          <a:r>
            <a:rPr lang="en-US" sz="2800">
              <a:latin typeface="Roboto" panose="02000000000000000000" pitchFamily="2" charset="0"/>
              <a:ea typeface="Roboto" panose="02000000000000000000" pitchFamily="2" charset="0"/>
            </a:rPr>
            <a:t>Trend + Seasonal Forecast</a:t>
          </a:r>
        </a:p>
      </dgm:t>
    </dgm:pt>
    <dgm:pt modelId="{120DE981-7264-425C-9A83-85F959409EB2}" type="parTrans" cxnId="{9DBB45B1-5E48-4034-BF78-1975A143065D}">
      <dgm:prSet/>
      <dgm:spPr/>
      <dgm:t>
        <a:bodyPr/>
        <a:lstStyle/>
        <a:p>
          <a:endParaRPr lang="en-US" sz="2000">
            <a:latin typeface="Roboto" panose="02000000000000000000" pitchFamily="2" charset="0"/>
            <a:ea typeface="Roboto" panose="02000000000000000000" pitchFamily="2" charset="0"/>
          </a:endParaRPr>
        </a:p>
      </dgm:t>
    </dgm:pt>
    <dgm:pt modelId="{5119CF9F-B217-47D4-A4C5-421A30783028}" type="sibTrans" cxnId="{9DBB45B1-5E48-4034-BF78-1975A143065D}">
      <dgm:prSet/>
      <dgm:spPr/>
      <dgm:t>
        <a:bodyPr/>
        <a:lstStyle/>
        <a:p>
          <a:endParaRPr lang="en-US" sz="2000">
            <a:latin typeface="Roboto" panose="02000000000000000000" pitchFamily="2" charset="0"/>
            <a:ea typeface="Roboto" panose="02000000000000000000" pitchFamily="2" charset="0"/>
          </a:endParaRPr>
        </a:p>
      </dgm:t>
    </dgm:pt>
    <dgm:pt modelId="{8B4BCF97-3FD9-4175-BBD5-905A15B65C13}">
      <dgm:prSet custT="1"/>
      <dgm:spPr/>
      <dgm:t>
        <a:bodyPr/>
        <a:lstStyle/>
        <a:p>
          <a:r>
            <a:rPr lang="en-US" sz="2800" dirty="0">
              <a:latin typeface="Roboto" panose="02000000000000000000" pitchFamily="2" charset="0"/>
              <a:ea typeface="Roboto" panose="02000000000000000000" pitchFamily="2" charset="0"/>
            </a:rPr>
            <a:t>Important Concepts for Further Studies</a:t>
          </a:r>
        </a:p>
      </dgm:t>
    </dgm:pt>
    <dgm:pt modelId="{57DC5832-4F6A-4D03-B7FF-F10EEC8FAE87}" type="parTrans" cxnId="{76775808-C32B-4E68-B0BE-67D060C4C8B7}">
      <dgm:prSet/>
      <dgm:spPr/>
      <dgm:t>
        <a:bodyPr/>
        <a:lstStyle/>
        <a:p>
          <a:endParaRPr lang="en-US" sz="2000">
            <a:latin typeface="Roboto" panose="02000000000000000000" pitchFamily="2" charset="0"/>
            <a:ea typeface="Roboto" panose="02000000000000000000" pitchFamily="2" charset="0"/>
          </a:endParaRPr>
        </a:p>
      </dgm:t>
    </dgm:pt>
    <dgm:pt modelId="{5FA39EA3-1BF9-4966-901B-8173C1A7C9CD}" type="sibTrans" cxnId="{76775808-C32B-4E68-B0BE-67D060C4C8B7}">
      <dgm:prSet/>
      <dgm:spPr/>
      <dgm:t>
        <a:bodyPr/>
        <a:lstStyle/>
        <a:p>
          <a:endParaRPr lang="en-US" sz="2000">
            <a:latin typeface="Roboto" panose="02000000000000000000" pitchFamily="2" charset="0"/>
            <a:ea typeface="Roboto" panose="02000000000000000000" pitchFamily="2" charset="0"/>
          </a:endParaRPr>
        </a:p>
      </dgm:t>
    </dgm:pt>
    <dgm:pt modelId="{1F0AB986-D233-429D-8613-0651288A180F}">
      <dgm:prSet custT="1"/>
      <dgm:spPr/>
      <dgm:t>
        <a:bodyPr/>
        <a:lstStyle/>
        <a:p>
          <a:r>
            <a:rPr lang="en-US" sz="2800" dirty="0">
              <a:latin typeface="Roboto" panose="02000000000000000000" pitchFamily="2" charset="0"/>
              <a:ea typeface="Roboto" panose="02000000000000000000" pitchFamily="2" charset="0"/>
            </a:rPr>
            <a:t>Autocorrelation</a:t>
          </a:r>
        </a:p>
      </dgm:t>
    </dgm:pt>
    <dgm:pt modelId="{EC271569-1CDF-4B43-A174-5621970D8D67}" type="parTrans" cxnId="{53BF7E3D-86F8-4B46-9DB2-4443B88903EA}">
      <dgm:prSet/>
      <dgm:spPr/>
      <dgm:t>
        <a:bodyPr/>
        <a:lstStyle/>
        <a:p>
          <a:endParaRPr lang="en-US" sz="2000">
            <a:latin typeface="Roboto" panose="02000000000000000000" pitchFamily="2" charset="0"/>
            <a:ea typeface="Roboto" panose="02000000000000000000" pitchFamily="2" charset="0"/>
          </a:endParaRPr>
        </a:p>
      </dgm:t>
    </dgm:pt>
    <dgm:pt modelId="{C79C19E4-18B8-4068-8F73-E29236AC9DEC}" type="sibTrans" cxnId="{53BF7E3D-86F8-4B46-9DB2-4443B88903EA}">
      <dgm:prSet/>
      <dgm:spPr/>
      <dgm:t>
        <a:bodyPr/>
        <a:lstStyle/>
        <a:p>
          <a:endParaRPr lang="en-US" sz="2000">
            <a:latin typeface="Roboto" panose="02000000000000000000" pitchFamily="2" charset="0"/>
            <a:ea typeface="Roboto" panose="02000000000000000000" pitchFamily="2" charset="0"/>
          </a:endParaRPr>
        </a:p>
      </dgm:t>
    </dgm:pt>
    <dgm:pt modelId="{E128EA2A-C792-4A70-B700-BB2335D472D2}">
      <dgm:prSet custT="1"/>
      <dgm:spPr/>
      <dgm:t>
        <a:bodyPr/>
        <a:lstStyle/>
        <a:p>
          <a:r>
            <a:rPr lang="en-US" sz="2800" dirty="0">
              <a:latin typeface="Roboto" panose="02000000000000000000" pitchFamily="2" charset="0"/>
              <a:ea typeface="Roboto" panose="02000000000000000000" pitchFamily="2" charset="0"/>
            </a:rPr>
            <a:t>Stationarity</a:t>
          </a:r>
        </a:p>
      </dgm:t>
    </dgm:pt>
    <dgm:pt modelId="{BBD8DBEA-470C-430C-AA01-5C8ED841573A}" type="parTrans" cxnId="{DB81BFB0-53D9-4A50-8409-224BF23B24EB}">
      <dgm:prSet/>
      <dgm:spPr/>
      <dgm:t>
        <a:bodyPr/>
        <a:lstStyle/>
        <a:p>
          <a:endParaRPr lang="en-US" sz="2000">
            <a:latin typeface="Roboto" panose="02000000000000000000" pitchFamily="2" charset="0"/>
            <a:ea typeface="Roboto" panose="02000000000000000000" pitchFamily="2" charset="0"/>
          </a:endParaRPr>
        </a:p>
      </dgm:t>
    </dgm:pt>
    <dgm:pt modelId="{E8495F93-C84C-41D3-AE7F-C2A752D68AE9}" type="sibTrans" cxnId="{DB81BFB0-53D9-4A50-8409-224BF23B24EB}">
      <dgm:prSet/>
      <dgm:spPr/>
      <dgm:t>
        <a:bodyPr/>
        <a:lstStyle/>
        <a:p>
          <a:endParaRPr lang="en-US" sz="2000">
            <a:latin typeface="Roboto" panose="02000000000000000000" pitchFamily="2" charset="0"/>
            <a:ea typeface="Roboto" panose="02000000000000000000" pitchFamily="2" charset="0"/>
          </a:endParaRPr>
        </a:p>
      </dgm:t>
    </dgm:pt>
    <dgm:pt modelId="{DB99E5BD-24B3-8F41-A023-885A1E8EB6BB}">
      <dgm:prSet custT="1"/>
      <dgm:spPr/>
      <dgm:t>
        <a:bodyPr/>
        <a:lstStyle/>
        <a:p>
          <a:r>
            <a:rPr lang="en-US" sz="2800" dirty="0">
              <a:latin typeface="Roboto" panose="02000000000000000000" pitchFamily="2" charset="0"/>
              <a:ea typeface="Roboto" panose="02000000000000000000" pitchFamily="2" charset="0"/>
            </a:rPr>
            <a:t>ACF Plots</a:t>
          </a:r>
        </a:p>
      </dgm:t>
    </dgm:pt>
    <dgm:pt modelId="{65D93AC4-C4A2-5346-8061-4EAFD180E9DB}" type="parTrans" cxnId="{9D133CCE-C6C4-FE41-ADF4-8DEC99AD2536}">
      <dgm:prSet/>
      <dgm:spPr/>
      <dgm:t>
        <a:bodyPr/>
        <a:lstStyle/>
        <a:p>
          <a:endParaRPr lang="en-US"/>
        </a:p>
      </dgm:t>
    </dgm:pt>
    <dgm:pt modelId="{5E3BA3A0-4869-3E44-807C-A830F5662BB3}" type="sibTrans" cxnId="{9D133CCE-C6C4-FE41-ADF4-8DEC99AD2536}">
      <dgm:prSet/>
      <dgm:spPr/>
      <dgm:t>
        <a:bodyPr/>
        <a:lstStyle/>
        <a:p>
          <a:endParaRPr lang="en-US"/>
        </a:p>
      </dgm:t>
    </dgm:pt>
    <dgm:pt modelId="{C9ADCB97-195E-A742-A5C0-D021AD69C6F8}" type="pres">
      <dgm:prSet presAssocID="{90ADE7EC-3907-4979-8CF2-54A0B3D79248}" presName="Name0" presStyleCnt="0">
        <dgm:presLayoutVars>
          <dgm:dir/>
          <dgm:animLvl val="lvl"/>
          <dgm:resizeHandles val="exact"/>
        </dgm:presLayoutVars>
      </dgm:prSet>
      <dgm:spPr/>
    </dgm:pt>
    <dgm:pt modelId="{DACE7B86-1823-274A-8ECD-89C781F74FA4}" type="pres">
      <dgm:prSet presAssocID="{29AF4A12-23B5-4579-ABD5-1D0BC2D959C3}" presName="composite" presStyleCnt="0"/>
      <dgm:spPr/>
    </dgm:pt>
    <dgm:pt modelId="{D8841345-0742-ED4D-BABB-663717D16823}" type="pres">
      <dgm:prSet presAssocID="{29AF4A12-23B5-4579-ABD5-1D0BC2D959C3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996CAB82-59E5-1F41-A415-F17AA4E04BD6}" type="pres">
      <dgm:prSet presAssocID="{29AF4A12-23B5-4579-ABD5-1D0BC2D959C3}" presName="desTx" presStyleLbl="alignAccFollowNode1" presStyleIdx="0" presStyleCnt="2">
        <dgm:presLayoutVars>
          <dgm:bulletEnabled val="1"/>
        </dgm:presLayoutVars>
      </dgm:prSet>
      <dgm:spPr/>
    </dgm:pt>
    <dgm:pt modelId="{D478EC0F-6E24-2F45-9CA2-DF8A0AD9E4C5}" type="pres">
      <dgm:prSet presAssocID="{AFA0B07C-44E0-43F4-BD88-0B97E03D94D6}" presName="space" presStyleCnt="0"/>
      <dgm:spPr/>
    </dgm:pt>
    <dgm:pt modelId="{C30707D9-BDD2-7B49-8271-7C9A9016FF8B}" type="pres">
      <dgm:prSet presAssocID="{8B4BCF97-3FD9-4175-BBD5-905A15B65C13}" presName="composite" presStyleCnt="0"/>
      <dgm:spPr/>
    </dgm:pt>
    <dgm:pt modelId="{D78A4E7C-C32B-8D43-A80D-0D04EE1ECC96}" type="pres">
      <dgm:prSet presAssocID="{8B4BCF97-3FD9-4175-BBD5-905A15B65C13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DA0BB180-E30D-6D4B-A4DB-94CE407CBFF8}" type="pres">
      <dgm:prSet presAssocID="{8B4BCF97-3FD9-4175-BBD5-905A15B65C13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76775808-C32B-4E68-B0BE-67D060C4C8B7}" srcId="{90ADE7EC-3907-4979-8CF2-54A0B3D79248}" destId="{8B4BCF97-3FD9-4175-BBD5-905A15B65C13}" srcOrd="1" destOrd="0" parTransId="{57DC5832-4F6A-4D03-B7FF-F10EEC8FAE87}" sibTransId="{5FA39EA3-1BF9-4966-901B-8173C1A7C9CD}"/>
    <dgm:cxn modelId="{A2AF7A0A-E947-49E7-94A1-9FE95282A62B}" srcId="{29AF4A12-23B5-4579-ABD5-1D0BC2D959C3}" destId="{5018F3F1-7C00-4A06-B388-23755D0CCB82}" srcOrd="1" destOrd="0" parTransId="{819A12A4-B4E1-4B17-B6BE-6DA2A41AA233}" sibTransId="{83EB7CCA-0199-4652-82E3-95C6350827F7}"/>
    <dgm:cxn modelId="{53BF7E3D-86F8-4B46-9DB2-4443B88903EA}" srcId="{8B4BCF97-3FD9-4175-BBD5-905A15B65C13}" destId="{1F0AB986-D233-429D-8613-0651288A180F}" srcOrd="0" destOrd="0" parTransId="{EC271569-1CDF-4B43-A174-5621970D8D67}" sibTransId="{C79C19E4-18B8-4068-8F73-E29236AC9DEC}"/>
    <dgm:cxn modelId="{3164A941-6C88-494C-8505-675134DBBAFA}" type="presOf" srcId="{90ADE7EC-3907-4979-8CF2-54A0B3D79248}" destId="{C9ADCB97-195E-A742-A5C0-D021AD69C6F8}" srcOrd="0" destOrd="0" presId="urn:microsoft.com/office/officeart/2005/8/layout/hList1"/>
    <dgm:cxn modelId="{65463F45-1F6F-8A44-AC47-EA81FF59433F}" type="presOf" srcId="{DB99E5BD-24B3-8F41-A023-885A1E8EB6BB}" destId="{DA0BB180-E30D-6D4B-A4DB-94CE407CBFF8}" srcOrd="0" destOrd="1" presId="urn:microsoft.com/office/officeart/2005/8/layout/hList1"/>
    <dgm:cxn modelId="{35258E4A-83B8-4056-B252-1C15F36C0ACC}" srcId="{29AF4A12-23B5-4579-ABD5-1D0BC2D959C3}" destId="{DCE3F88C-3F3A-499C-AD40-CA01136156FC}" srcOrd="0" destOrd="0" parTransId="{507043D2-7716-4B18-AA29-D14788D97539}" sibTransId="{BC6A1453-FE0E-483C-A2F6-E5D07CEDBD7F}"/>
    <dgm:cxn modelId="{8530C551-2F37-D441-B155-B733896A9714}" type="presOf" srcId="{5018F3F1-7C00-4A06-B388-23755D0CCB82}" destId="{996CAB82-59E5-1F41-A415-F17AA4E04BD6}" srcOrd="0" destOrd="1" presId="urn:microsoft.com/office/officeart/2005/8/layout/hList1"/>
    <dgm:cxn modelId="{896A0058-6C56-CB4F-BAF1-DDE2CD5A301F}" type="presOf" srcId="{29AF4A12-23B5-4579-ABD5-1D0BC2D959C3}" destId="{D8841345-0742-ED4D-BABB-663717D16823}" srcOrd="0" destOrd="0" presId="urn:microsoft.com/office/officeart/2005/8/layout/hList1"/>
    <dgm:cxn modelId="{0D29B658-D90D-3C44-BDF5-F2F71AAA9EB7}" type="presOf" srcId="{1F0AB986-D233-429D-8613-0651288A180F}" destId="{DA0BB180-E30D-6D4B-A4DB-94CE407CBFF8}" srcOrd="0" destOrd="0" presId="urn:microsoft.com/office/officeart/2005/8/layout/hList1"/>
    <dgm:cxn modelId="{C11A7C59-A9CD-694B-8E5F-B7B888CF8C60}" type="presOf" srcId="{DCE3F88C-3F3A-499C-AD40-CA01136156FC}" destId="{996CAB82-59E5-1F41-A415-F17AA4E04BD6}" srcOrd="0" destOrd="0" presId="urn:microsoft.com/office/officeart/2005/8/layout/hList1"/>
    <dgm:cxn modelId="{404A6B88-8783-489F-B9FD-F441FA2727E4}" srcId="{90ADE7EC-3907-4979-8CF2-54A0B3D79248}" destId="{29AF4A12-23B5-4579-ABD5-1D0BC2D959C3}" srcOrd="0" destOrd="0" parTransId="{A256A588-2661-4055-816F-B310AD726C2C}" sibTransId="{AFA0B07C-44E0-43F4-BD88-0B97E03D94D6}"/>
    <dgm:cxn modelId="{84D66BA3-8BF2-CD41-858A-FAD235B016B2}" type="presOf" srcId="{15DFDDD2-C71C-46CA-91AE-C0DC9CD58433}" destId="{996CAB82-59E5-1F41-A415-F17AA4E04BD6}" srcOrd="0" destOrd="2" presId="urn:microsoft.com/office/officeart/2005/8/layout/hList1"/>
    <dgm:cxn modelId="{DB81BFB0-53D9-4A50-8409-224BF23B24EB}" srcId="{8B4BCF97-3FD9-4175-BBD5-905A15B65C13}" destId="{E128EA2A-C792-4A70-B700-BB2335D472D2}" srcOrd="2" destOrd="0" parTransId="{BBD8DBEA-470C-430C-AA01-5C8ED841573A}" sibTransId="{E8495F93-C84C-41D3-AE7F-C2A752D68AE9}"/>
    <dgm:cxn modelId="{BA18F0B0-855B-414D-8F7C-E63FB438C7D6}" type="presOf" srcId="{8B4BCF97-3FD9-4175-BBD5-905A15B65C13}" destId="{D78A4E7C-C32B-8D43-A80D-0D04EE1ECC96}" srcOrd="0" destOrd="0" presId="urn:microsoft.com/office/officeart/2005/8/layout/hList1"/>
    <dgm:cxn modelId="{9DBB45B1-5E48-4034-BF78-1975A143065D}" srcId="{29AF4A12-23B5-4579-ABD5-1D0BC2D959C3}" destId="{15DFDDD2-C71C-46CA-91AE-C0DC9CD58433}" srcOrd="2" destOrd="0" parTransId="{120DE981-7264-425C-9A83-85F959409EB2}" sibTransId="{5119CF9F-B217-47D4-A4C5-421A30783028}"/>
    <dgm:cxn modelId="{9D133CCE-C6C4-FE41-ADF4-8DEC99AD2536}" srcId="{8B4BCF97-3FD9-4175-BBD5-905A15B65C13}" destId="{DB99E5BD-24B3-8F41-A023-885A1E8EB6BB}" srcOrd="1" destOrd="0" parTransId="{65D93AC4-C4A2-5346-8061-4EAFD180E9DB}" sibTransId="{5E3BA3A0-4869-3E44-807C-A830F5662BB3}"/>
    <dgm:cxn modelId="{BE0B61EB-DDA1-6F4C-BA26-E1E07DC62D67}" type="presOf" srcId="{E128EA2A-C792-4A70-B700-BB2335D472D2}" destId="{DA0BB180-E30D-6D4B-A4DB-94CE407CBFF8}" srcOrd="0" destOrd="2" presId="urn:microsoft.com/office/officeart/2005/8/layout/hList1"/>
    <dgm:cxn modelId="{C3C03EED-F7A2-374E-AB14-B0F0E9222FC9}" type="presParOf" srcId="{C9ADCB97-195E-A742-A5C0-D021AD69C6F8}" destId="{DACE7B86-1823-274A-8ECD-89C781F74FA4}" srcOrd="0" destOrd="0" presId="urn:microsoft.com/office/officeart/2005/8/layout/hList1"/>
    <dgm:cxn modelId="{9A83AFAA-8DC4-404E-B546-F406E3040DC8}" type="presParOf" srcId="{DACE7B86-1823-274A-8ECD-89C781F74FA4}" destId="{D8841345-0742-ED4D-BABB-663717D16823}" srcOrd="0" destOrd="0" presId="urn:microsoft.com/office/officeart/2005/8/layout/hList1"/>
    <dgm:cxn modelId="{3848019E-AD90-3740-887E-4E33BB2F6492}" type="presParOf" srcId="{DACE7B86-1823-274A-8ECD-89C781F74FA4}" destId="{996CAB82-59E5-1F41-A415-F17AA4E04BD6}" srcOrd="1" destOrd="0" presId="urn:microsoft.com/office/officeart/2005/8/layout/hList1"/>
    <dgm:cxn modelId="{D286539E-FAC3-9644-BBA3-E39ACF7661ED}" type="presParOf" srcId="{C9ADCB97-195E-A742-A5C0-D021AD69C6F8}" destId="{D478EC0F-6E24-2F45-9CA2-DF8A0AD9E4C5}" srcOrd="1" destOrd="0" presId="urn:microsoft.com/office/officeart/2005/8/layout/hList1"/>
    <dgm:cxn modelId="{A3C37A25-8ACF-2F45-9911-84D457891954}" type="presParOf" srcId="{C9ADCB97-195E-A742-A5C0-D021AD69C6F8}" destId="{C30707D9-BDD2-7B49-8271-7C9A9016FF8B}" srcOrd="2" destOrd="0" presId="urn:microsoft.com/office/officeart/2005/8/layout/hList1"/>
    <dgm:cxn modelId="{2A276942-92AF-AA4E-B1DC-D566F605D80F}" type="presParOf" srcId="{C30707D9-BDD2-7B49-8271-7C9A9016FF8B}" destId="{D78A4E7C-C32B-8D43-A80D-0D04EE1ECC96}" srcOrd="0" destOrd="0" presId="urn:microsoft.com/office/officeart/2005/8/layout/hList1"/>
    <dgm:cxn modelId="{0E517C49-0546-0645-B894-6F61FB1D7D19}" type="presParOf" srcId="{C30707D9-BDD2-7B49-8271-7C9A9016FF8B}" destId="{DA0BB180-E30D-6D4B-A4DB-94CE407CBFF8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E96D267-F9F0-432F-B119-338391A4215C}" type="doc">
      <dgm:prSet loTypeId="urn:microsoft.com/office/officeart/2009/3/layout/IncreasingArrowsProcess" loCatId="process" qsTypeId="urn:microsoft.com/office/officeart/2005/8/quickstyle/simple1" qsCatId="simple" csTypeId="urn:microsoft.com/office/officeart/2005/8/colors/accent0_3" csCatId="mainScheme" phldr="1"/>
      <dgm:spPr/>
    </dgm:pt>
    <dgm:pt modelId="{30601B2B-5C74-4CB4-B131-0B1DAE3C3931}">
      <dgm:prSet phldrT="[Text]" custT="1"/>
      <dgm:spPr/>
      <dgm:t>
        <a:bodyPr/>
        <a:lstStyle/>
        <a:p>
          <a:r>
            <a:rPr lang="en-US" sz="2400" dirty="0">
              <a:latin typeface="Roboto" panose="02000000000000000000" pitchFamily="2" charset="0"/>
              <a:ea typeface="Roboto" panose="02000000000000000000" pitchFamily="2" charset="0"/>
            </a:rPr>
            <a:t>Create Time Series Object</a:t>
          </a:r>
        </a:p>
      </dgm:t>
    </dgm:pt>
    <dgm:pt modelId="{8BB53739-1689-476F-890D-A7515A60C1C1}" type="parTrans" cxnId="{7329AE7C-99E3-4E61-8AEA-F8A1CBF6DF36}">
      <dgm:prSet/>
      <dgm:spPr/>
      <dgm:t>
        <a:bodyPr/>
        <a:lstStyle/>
        <a:p>
          <a:endParaRPr lang="en-US" sz="1400">
            <a:latin typeface="Roboto" panose="02000000000000000000" pitchFamily="2" charset="0"/>
            <a:ea typeface="Roboto" panose="02000000000000000000" pitchFamily="2" charset="0"/>
          </a:endParaRPr>
        </a:p>
      </dgm:t>
    </dgm:pt>
    <dgm:pt modelId="{5D2084B3-B0DC-40CD-9A9B-881D74F478A4}" type="sibTrans" cxnId="{7329AE7C-99E3-4E61-8AEA-F8A1CBF6DF36}">
      <dgm:prSet/>
      <dgm:spPr/>
      <dgm:t>
        <a:bodyPr/>
        <a:lstStyle/>
        <a:p>
          <a:endParaRPr lang="en-US" sz="1400">
            <a:latin typeface="Roboto" panose="02000000000000000000" pitchFamily="2" charset="0"/>
            <a:ea typeface="Roboto" panose="02000000000000000000" pitchFamily="2" charset="0"/>
          </a:endParaRPr>
        </a:p>
      </dgm:t>
    </dgm:pt>
    <dgm:pt modelId="{CEED3ED9-EA0C-4381-BDAA-5FCE2F540C5F}">
      <dgm:prSet phldrT="[Text]" custT="1"/>
      <dgm:spPr/>
      <dgm:t>
        <a:bodyPr/>
        <a:lstStyle/>
        <a:p>
          <a:r>
            <a:rPr lang="en-US" sz="2400" dirty="0">
              <a:latin typeface="Roboto" panose="02000000000000000000" pitchFamily="2" charset="0"/>
              <a:ea typeface="Roboto" panose="02000000000000000000" pitchFamily="2" charset="0"/>
            </a:rPr>
            <a:t>Apply model</a:t>
          </a:r>
        </a:p>
      </dgm:t>
    </dgm:pt>
    <dgm:pt modelId="{E5229A0D-C9A7-4977-AE36-BE06000DA84F}" type="parTrans" cxnId="{47FAFCA3-0828-492F-BF08-C8C51CDD66E4}">
      <dgm:prSet/>
      <dgm:spPr/>
      <dgm:t>
        <a:bodyPr/>
        <a:lstStyle/>
        <a:p>
          <a:endParaRPr lang="en-US" sz="1400">
            <a:latin typeface="Roboto" panose="02000000000000000000" pitchFamily="2" charset="0"/>
            <a:ea typeface="Roboto" panose="02000000000000000000" pitchFamily="2" charset="0"/>
          </a:endParaRPr>
        </a:p>
      </dgm:t>
    </dgm:pt>
    <dgm:pt modelId="{3FC8EC38-7AAF-4249-ABE2-71EB28355501}" type="sibTrans" cxnId="{47FAFCA3-0828-492F-BF08-C8C51CDD66E4}">
      <dgm:prSet/>
      <dgm:spPr/>
      <dgm:t>
        <a:bodyPr/>
        <a:lstStyle/>
        <a:p>
          <a:endParaRPr lang="en-US" sz="1400">
            <a:latin typeface="Roboto" panose="02000000000000000000" pitchFamily="2" charset="0"/>
            <a:ea typeface="Roboto" panose="02000000000000000000" pitchFamily="2" charset="0"/>
          </a:endParaRPr>
        </a:p>
      </dgm:t>
    </dgm:pt>
    <dgm:pt modelId="{5F04013B-38FD-41B1-A825-3B8A56369C16}">
      <dgm:prSet phldrT="[Text]" custT="1"/>
      <dgm:spPr/>
      <dgm:t>
        <a:bodyPr/>
        <a:lstStyle/>
        <a:p>
          <a:r>
            <a:rPr lang="en-US" sz="2400" dirty="0">
              <a:latin typeface="Roboto" panose="02000000000000000000" pitchFamily="2" charset="0"/>
              <a:ea typeface="Roboto" panose="02000000000000000000" pitchFamily="2" charset="0"/>
            </a:rPr>
            <a:t>Forecast</a:t>
          </a:r>
        </a:p>
      </dgm:t>
    </dgm:pt>
    <dgm:pt modelId="{67E52AAC-7737-462F-80E0-8857ACC4318A}" type="parTrans" cxnId="{5B64C625-D798-4912-A307-7723B4F94F04}">
      <dgm:prSet/>
      <dgm:spPr/>
      <dgm:t>
        <a:bodyPr/>
        <a:lstStyle/>
        <a:p>
          <a:endParaRPr lang="en-US" sz="1400">
            <a:latin typeface="Roboto" panose="02000000000000000000" pitchFamily="2" charset="0"/>
            <a:ea typeface="Roboto" panose="02000000000000000000" pitchFamily="2" charset="0"/>
          </a:endParaRPr>
        </a:p>
      </dgm:t>
    </dgm:pt>
    <dgm:pt modelId="{5277214E-AB68-4710-9F34-3F2F45A413A1}" type="sibTrans" cxnId="{5B64C625-D798-4912-A307-7723B4F94F04}">
      <dgm:prSet/>
      <dgm:spPr/>
      <dgm:t>
        <a:bodyPr/>
        <a:lstStyle/>
        <a:p>
          <a:endParaRPr lang="en-US" sz="1400">
            <a:latin typeface="Roboto" panose="02000000000000000000" pitchFamily="2" charset="0"/>
            <a:ea typeface="Roboto" panose="02000000000000000000" pitchFamily="2" charset="0"/>
          </a:endParaRPr>
        </a:p>
      </dgm:t>
    </dgm:pt>
    <dgm:pt modelId="{66DF36AD-F91D-4A07-9963-62B9675EE9F2}">
      <dgm:prSet phldrT="[Text]" custT="1"/>
      <dgm:spPr/>
      <dgm:t>
        <a:bodyPr/>
        <a:lstStyle/>
        <a:p>
          <a:r>
            <a:rPr lang="en-US" sz="1600" dirty="0">
              <a:latin typeface="Roboto" panose="02000000000000000000" pitchFamily="2" charset="0"/>
              <a:ea typeface="Roboto" panose="02000000000000000000" pitchFamily="2" charset="0"/>
            </a:rPr>
            <a:t>object=</a:t>
          </a:r>
        </a:p>
        <a:p>
          <a:r>
            <a:rPr lang="en-US" sz="1600" dirty="0" err="1">
              <a:latin typeface="Roboto" panose="02000000000000000000" pitchFamily="2" charset="0"/>
              <a:ea typeface="Roboto" panose="02000000000000000000" pitchFamily="2" charset="0"/>
            </a:rPr>
            <a:t>ts</a:t>
          </a:r>
          <a:r>
            <a:rPr lang="en-US" sz="1600" dirty="0">
              <a:latin typeface="Roboto" panose="02000000000000000000" pitchFamily="2" charset="0"/>
              <a:ea typeface="Roboto" panose="02000000000000000000" pitchFamily="2" charset="0"/>
            </a:rPr>
            <a:t>(data, </a:t>
          </a:r>
        </a:p>
        <a:p>
          <a:r>
            <a:rPr lang="en-US" sz="1600" dirty="0">
              <a:latin typeface="Roboto" panose="02000000000000000000" pitchFamily="2" charset="0"/>
              <a:ea typeface="Roboto" panose="02000000000000000000" pitchFamily="2" charset="0"/>
            </a:rPr>
            <a:t>start, </a:t>
          </a:r>
        </a:p>
        <a:p>
          <a:r>
            <a:rPr lang="en-US" sz="1600" dirty="0">
              <a:latin typeface="Roboto" panose="02000000000000000000" pitchFamily="2" charset="0"/>
              <a:ea typeface="Roboto" panose="02000000000000000000" pitchFamily="2" charset="0"/>
            </a:rPr>
            <a:t>end, </a:t>
          </a:r>
        </a:p>
        <a:p>
          <a:r>
            <a:rPr lang="en-US" sz="1600" dirty="0">
              <a:latin typeface="Roboto" panose="02000000000000000000" pitchFamily="2" charset="0"/>
              <a:ea typeface="Roboto" panose="02000000000000000000" pitchFamily="2" charset="0"/>
            </a:rPr>
            <a:t>frequency) </a:t>
          </a:r>
        </a:p>
      </dgm:t>
    </dgm:pt>
    <dgm:pt modelId="{4ED619E3-F23A-43E6-B22C-4AE5A99555D4}" type="parTrans" cxnId="{E3F56AA9-BA9C-41A7-845E-A75952EF95D3}">
      <dgm:prSet/>
      <dgm:spPr/>
      <dgm:t>
        <a:bodyPr/>
        <a:lstStyle/>
        <a:p>
          <a:endParaRPr lang="en-US" sz="1400"/>
        </a:p>
      </dgm:t>
    </dgm:pt>
    <dgm:pt modelId="{DF7E003E-31EE-4596-B9B6-F5831E0561C4}" type="sibTrans" cxnId="{E3F56AA9-BA9C-41A7-845E-A75952EF95D3}">
      <dgm:prSet/>
      <dgm:spPr/>
      <dgm:t>
        <a:bodyPr/>
        <a:lstStyle/>
        <a:p>
          <a:endParaRPr lang="en-US" sz="1400"/>
        </a:p>
      </dgm:t>
    </dgm:pt>
    <dgm:pt modelId="{3DA960F7-56C9-47ED-9A6A-00C869265A26}">
      <dgm:prSet phldrT="[Text]" custT="1"/>
      <dgm:spPr/>
      <dgm:t>
        <a:bodyPr/>
        <a:lstStyle/>
        <a:p>
          <a:r>
            <a:rPr lang="en-US" sz="1600" dirty="0">
              <a:latin typeface="Roboto" panose="02000000000000000000" pitchFamily="2" charset="0"/>
              <a:ea typeface="Roboto" panose="02000000000000000000" pitchFamily="2" charset="0"/>
            </a:rPr>
            <a:t>model=</a:t>
          </a:r>
        </a:p>
        <a:p>
          <a:r>
            <a:rPr lang="en-US" sz="1600" dirty="0" err="1">
              <a:latin typeface="Roboto" panose="02000000000000000000" pitchFamily="2" charset="0"/>
              <a:ea typeface="Roboto" panose="02000000000000000000" pitchFamily="2" charset="0"/>
            </a:rPr>
            <a:t>tslm</a:t>
          </a:r>
          <a:r>
            <a:rPr lang="en-US" sz="1600" dirty="0">
              <a:latin typeface="Roboto" panose="02000000000000000000" pitchFamily="2" charset="0"/>
              <a:ea typeface="Roboto" panose="02000000000000000000" pitchFamily="2" charset="0"/>
            </a:rPr>
            <a:t>(object)</a:t>
          </a:r>
        </a:p>
      </dgm:t>
    </dgm:pt>
    <dgm:pt modelId="{F8688165-A551-4A85-92B0-A6BE112D3835}" type="parTrans" cxnId="{10BAA349-D3BE-4FE2-8485-E3279FDD326B}">
      <dgm:prSet/>
      <dgm:spPr/>
      <dgm:t>
        <a:bodyPr/>
        <a:lstStyle/>
        <a:p>
          <a:endParaRPr lang="en-US" sz="1400"/>
        </a:p>
      </dgm:t>
    </dgm:pt>
    <dgm:pt modelId="{124BD2A9-A273-4749-99F8-4711F17C82F4}" type="sibTrans" cxnId="{10BAA349-D3BE-4FE2-8485-E3279FDD326B}">
      <dgm:prSet/>
      <dgm:spPr/>
      <dgm:t>
        <a:bodyPr/>
        <a:lstStyle/>
        <a:p>
          <a:endParaRPr lang="en-US" sz="1400"/>
        </a:p>
      </dgm:t>
    </dgm:pt>
    <dgm:pt modelId="{EBB569A6-93D6-4800-A51E-26E5E09F25CE}">
      <dgm:prSet phldrT="[Text]" custT="1"/>
      <dgm:spPr/>
      <dgm:t>
        <a:bodyPr/>
        <a:lstStyle/>
        <a:p>
          <a:r>
            <a:rPr lang="en-US" sz="1800" dirty="0">
              <a:latin typeface="Roboto" panose="02000000000000000000" pitchFamily="2" charset="0"/>
              <a:ea typeface="Roboto" panose="02000000000000000000" pitchFamily="2" charset="0"/>
            </a:rPr>
            <a:t>forecast(model, h)</a:t>
          </a:r>
        </a:p>
      </dgm:t>
    </dgm:pt>
    <dgm:pt modelId="{58FCF148-89AA-402A-8C30-3E42D5654147}" type="parTrans" cxnId="{0ADD9647-AA8D-4A23-A036-3A36976B2B1E}">
      <dgm:prSet/>
      <dgm:spPr/>
      <dgm:t>
        <a:bodyPr/>
        <a:lstStyle/>
        <a:p>
          <a:endParaRPr lang="en-US" sz="1400"/>
        </a:p>
      </dgm:t>
    </dgm:pt>
    <dgm:pt modelId="{3C73D38F-2CE6-473F-8F20-3FAD538A94F9}" type="sibTrans" cxnId="{0ADD9647-AA8D-4A23-A036-3A36976B2B1E}">
      <dgm:prSet/>
      <dgm:spPr/>
      <dgm:t>
        <a:bodyPr/>
        <a:lstStyle/>
        <a:p>
          <a:endParaRPr lang="en-US" sz="1400"/>
        </a:p>
      </dgm:t>
    </dgm:pt>
    <dgm:pt modelId="{00029527-9E93-44A3-87C6-E881D61DAAE3}" type="pres">
      <dgm:prSet presAssocID="{AE96D267-F9F0-432F-B119-338391A4215C}" presName="Name0" presStyleCnt="0">
        <dgm:presLayoutVars>
          <dgm:chMax val="5"/>
          <dgm:chPref val="5"/>
          <dgm:dir/>
          <dgm:animLvl val="lvl"/>
        </dgm:presLayoutVars>
      </dgm:prSet>
      <dgm:spPr/>
    </dgm:pt>
    <dgm:pt modelId="{8F0DCF29-9742-470A-AAD4-DBBDF8D6B7DB}" type="pres">
      <dgm:prSet presAssocID="{30601B2B-5C74-4CB4-B131-0B1DAE3C3931}" presName="parentText1" presStyleLbl="node1" presStyleIdx="0" presStyleCnt="3">
        <dgm:presLayoutVars>
          <dgm:chMax/>
          <dgm:chPref val="3"/>
          <dgm:bulletEnabled val="1"/>
        </dgm:presLayoutVars>
      </dgm:prSet>
      <dgm:spPr/>
    </dgm:pt>
    <dgm:pt modelId="{45187152-A651-436B-8F63-34E9F1B70160}" type="pres">
      <dgm:prSet presAssocID="{30601B2B-5C74-4CB4-B131-0B1DAE3C3931}" presName="childText1" presStyleLbl="solidAlignAcc1" presStyleIdx="0" presStyleCnt="3">
        <dgm:presLayoutVars>
          <dgm:chMax val="0"/>
          <dgm:chPref val="0"/>
          <dgm:bulletEnabled val="1"/>
        </dgm:presLayoutVars>
      </dgm:prSet>
      <dgm:spPr/>
    </dgm:pt>
    <dgm:pt modelId="{4B41F9CA-E746-4533-83CA-EB9B57E26FB1}" type="pres">
      <dgm:prSet presAssocID="{CEED3ED9-EA0C-4381-BDAA-5FCE2F540C5F}" presName="parentText2" presStyleLbl="node1" presStyleIdx="1" presStyleCnt="3">
        <dgm:presLayoutVars>
          <dgm:chMax/>
          <dgm:chPref val="3"/>
          <dgm:bulletEnabled val="1"/>
        </dgm:presLayoutVars>
      </dgm:prSet>
      <dgm:spPr/>
    </dgm:pt>
    <dgm:pt modelId="{A3581C33-8AAD-4341-8AF2-B5A85FD4C94F}" type="pres">
      <dgm:prSet presAssocID="{CEED3ED9-EA0C-4381-BDAA-5FCE2F540C5F}" presName="childText2" presStyleLbl="solidAlignAcc1" presStyleIdx="1" presStyleCnt="3">
        <dgm:presLayoutVars>
          <dgm:chMax val="0"/>
          <dgm:chPref val="0"/>
          <dgm:bulletEnabled val="1"/>
        </dgm:presLayoutVars>
      </dgm:prSet>
      <dgm:spPr/>
    </dgm:pt>
    <dgm:pt modelId="{76C57636-8404-4520-975D-877AA1C2FA2B}" type="pres">
      <dgm:prSet presAssocID="{5F04013B-38FD-41B1-A825-3B8A56369C16}" presName="parentText3" presStyleLbl="node1" presStyleIdx="2" presStyleCnt="3">
        <dgm:presLayoutVars>
          <dgm:chMax/>
          <dgm:chPref val="3"/>
          <dgm:bulletEnabled val="1"/>
        </dgm:presLayoutVars>
      </dgm:prSet>
      <dgm:spPr/>
    </dgm:pt>
    <dgm:pt modelId="{069059DF-5334-4D23-8DD3-E6D5D7871270}" type="pres">
      <dgm:prSet presAssocID="{5F04013B-38FD-41B1-A825-3B8A56369C16}" presName="childText3" presStyleLbl="solidAlignAcc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5B64C625-D798-4912-A307-7723B4F94F04}" srcId="{AE96D267-F9F0-432F-B119-338391A4215C}" destId="{5F04013B-38FD-41B1-A825-3B8A56369C16}" srcOrd="2" destOrd="0" parTransId="{67E52AAC-7737-462F-80E0-8857ACC4318A}" sibTransId="{5277214E-AB68-4710-9F34-3F2F45A413A1}"/>
    <dgm:cxn modelId="{35E5BB27-361D-4DF6-84BC-65F6480C4C2C}" type="presOf" srcId="{5F04013B-38FD-41B1-A825-3B8A56369C16}" destId="{76C57636-8404-4520-975D-877AA1C2FA2B}" srcOrd="0" destOrd="0" presId="urn:microsoft.com/office/officeart/2009/3/layout/IncreasingArrowsProcess"/>
    <dgm:cxn modelId="{089A8744-924D-4921-9332-AA94C1714CD7}" type="presOf" srcId="{30601B2B-5C74-4CB4-B131-0B1DAE3C3931}" destId="{8F0DCF29-9742-470A-AAD4-DBBDF8D6B7DB}" srcOrd="0" destOrd="0" presId="urn:microsoft.com/office/officeart/2009/3/layout/IncreasingArrowsProcess"/>
    <dgm:cxn modelId="{0ADD9647-AA8D-4A23-A036-3A36976B2B1E}" srcId="{5F04013B-38FD-41B1-A825-3B8A56369C16}" destId="{EBB569A6-93D6-4800-A51E-26E5E09F25CE}" srcOrd="0" destOrd="0" parTransId="{58FCF148-89AA-402A-8C30-3E42D5654147}" sibTransId="{3C73D38F-2CE6-473F-8F20-3FAD538A94F9}"/>
    <dgm:cxn modelId="{10BAA349-D3BE-4FE2-8485-E3279FDD326B}" srcId="{CEED3ED9-EA0C-4381-BDAA-5FCE2F540C5F}" destId="{3DA960F7-56C9-47ED-9A6A-00C869265A26}" srcOrd="0" destOrd="0" parTransId="{F8688165-A551-4A85-92B0-A6BE112D3835}" sibTransId="{124BD2A9-A273-4749-99F8-4711F17C82F4}"/>
    <dgm:cxn modelId="{2F4D8E71-D267-4D32-8D0D-5EF66CFFACD4}" type="presOf" srcId="{AE96D267-F9F0-432F-B119-338391A4215C}" destId="{00029527-9E93-44A3-87C6-E881D61DAAE3}" srcOrd="0" destOrd="0" presId="urn:microsoft.com/office/officeart/2009/3/layout/IncreasingArrowsProcess"/>
    <dgm:cxn modelId="{7329AE7C-99E3-4E61-8AEA-F8A1CBF6DF36}" srcId="{AE96D267-F9F0-432F-B119-338391A4215C}" destId="{30601B2B-5C74-4CB4-B131-0B1DAE3C3931}" srcOrd="0" destOrd="0" parTransId="{8BB53739-1689-476F-890D-A7515A60C1C1}" sibTransId="{5D2084B3-B0DC-40CD-9A9B-881D74F478A4}"/>
    <dgm:cxn modelId="{2035DC8B-AB98-4DC1-B1F8-C7A4EFA32F74}" type="presOf" srcId="{CEED3ED9-EA0C-4381-BDAA-5FCE2F540C5F}" destId="{4B41F9CA-E746-4533-83CA-EB9B57E26FB1}" srcOrd="0" destOrd="0" presId="urn:microsoft.com/office/officeart/2009/3/layout/IncreasingArrowsProcess"/>
    <dgm:cxn modelId="{E3E7D192-B8B4-447B-A4C2-C617C32B2D7E}" type="presOf" srcId="{EBB569A6-93D6-4800-A51E-26E5E09F25CE}" destId="{069059DF-5334-4D23-8DD3-E6D5D7871270}" srcOrd="0" destOrd="0" presId="urn:microsoft.com/office/officeart/2009/3/layout/IncreasingArrowsProcess"/>
    <dgm:cxn modelId="{47FAFCA3-0828-492F-BF08-C8C51CDD66E4}" srcId="{AE96D267-F9F0-432F-B119-338391A4215C}" destId="{CEED3ED9-EA0C-4381-BDAA-5FCE2F540C5F}" srcOrd="1" destOrd="0" parTransId="{E5229A0D-C9A7-4977-AE36-BE06000DA84F}" sibTransId="{3FC8EC38-7AAF-4249-ABE2-71EB28355501}"/>
    <dgm:cxn modelId="{E3F56AA9-BA9C-41A7-845E-A75952EF95D3}" srcId="{30601B2B-5C74-4CB4-B131-0B1DAE3C3931}" destId="{66DF36AD-F91D-4A07-9963-62B9675EE9F2}" srcOrd="0" destOrd="0" parTransId="{4ED619E3-F23A-43E6-B22C-4AE5A99555D4}" sibTransId="{DF7E003E-31EE-4596-B9B6-F5831E0561C4}"/>
    <dgm:cxn modelId="{7C734DAA-51FF-4E64-9559-2CF6A51A08C2}" type="presOf" srcId="{66DF36AD-F91D-4A07-9963-62B9675EE9F2}" destId="{45187152-A651-436B-8F63-34E9F1B70160}" srcOrd="0" destOrd="0" presId="urn:microsoft.com/office/officeart/2009/3/layout/IncreasingArrowsProcess"/>
    <dgm:cxn modelId="{C9C5E6B7-0D6F-4E7E-8DB5-D85C2693778E}" type="presOf" srcId="{3DA960F7-56C9-47ED-9A6A-00C869265A26}" destId="{A3581C33-8AAD-4341-8AF2-B5A85FD4C94F}" srcOrd="0" destOrd="0" presId="urn:microsoft.com/office/officeart/2009/3/layout/IncreasingArrowsProcess"/>
    <dgm:cxn modelId="{E176BDD2-6B45-4D0F-A87C-CD60DF730D7A}" type="presParOf" srcId="{00029527-9E93-44A3-87C6-E881D61DAAE3}" destId="{8F0DCF29-9742-470A-AAD4-DBBDF8D6B7DB}" srcOrd="0" destOrd="0" presId="urn:microsoft.com/office/officeart/2009/3/layout/IncreasingArrowsProcess"/>
    <dgm:cxn modelId="{FA9CBFFC-9325-4E4A-BF0B-0ECB8FD6348A}" type="presParOf" srcId="{00029527-9E93-44A3-87C6-E881D61DAAE3}" destId="{45187152-A651-436B-8F63-34E9F1B70160}" srcOrd="1" destOrd="0" presId="urn:microsoft.com/office/officeart/2009/3/layout/IncreasingArrowsProcess"/>
    <dgm:cxn modelId="{6B4967BE-2C71-4974-830C-B417DAFA4EB3}" type="presParOf" srcId="{00029527-9E93-44A3-87C6-E881D61DAAE3}" destId="{4B41F9CA-E746-4533-83CA-EB9B57E26FB1}" srcOrd="2" destOrd="0" presId="urn:microsoft.com/office/officeart/2009/3/layout/IncreasingArrowsProcess"/>
    <dgm:cxn modelId="{4E98E3BF-87E4-44E0-AD59-701CB4E46298}" type="presParOf" srcId="{00029527-9E93-44A3-87C6-E881D61DAAE3}" destId="{A3581C33-8AAD-4341-8AF2-B5A85FD4C94F}" srcOrd="3" destOrd="0" presId="urn:microsoft.com/office/officeart/2009/3/layout/IncreasingArrowsProcess"/>
    <dgm:cxn modelId="{E3C80027-F5D4-4376-A154-BC7A00BAC91C}" type="presParOf" srcId="{00029527-9E93-44A3-87C6-E881D61DAAE3}" destId="{76C57636-8404-4520-975D-877AA1C2FA2B}" srcOrd="4" destOrd="0" presId="urn:microsoft.com/office/officeart/2009/3/layout/IncreasingArrowsProcess"/>
    <dgm:cxn modelId="{998218AA-E720-44E6-A786-5C6623362557}" type="presParOf" srcId="{00029527-9E93-44A3-87C6-E881D61DAAE3}" destId="{069059DF-5334-4D23-8DD3-E6D5D7871270}" srcOrd="5" destOrd="0" presId="urn:microsoft.com/office/officeart/2009/3/layout/IncreasingArrowsProcess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841345-0742-ED4D-BABB-663717D16823}">
      <dsp:nvSpPr>
        <dsp:cNvPr id="0" name=""/>
        <dsp:cNvSpPr/>
      </dsp:nvSpPr>
      <dsp:spPr>
        <a:xfrm>
          <a:off x="56" y="11562"/>
          <a:ext cx="5401601" cy="1584000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2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2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13792" rIns="199136" bIns="113792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latin typeface="Roboto" panose="02000000000000000000" pitchFamily="2" charset="0"/>
              <a:ea typeface="Roboto" panose="02000000000000000000" pitchFamily="2" charset="0"/>
            </a:rPr>
            <a:t>Regression-based Models</a:t>
          </a:r>
        </a:p>
      </dsp:txBody>
      <dsp:txXfrm>
        <a:off x="56" y="11562"/>
        <a:ext cx="5401601" cy="1584000"/>
      </dsp:txXfrm>
    </dsp:sp>
    <dsp:sp modelId="{996CAB82-59E5-1F41-A415-F17AA4E04BD6}">
      <dsp:nvSpPr>
        <dsp:cNvPr id="0" name=""/>
        <dsp:cNvSpPr/>
      </dsp:nvSpPr>
      <dsp:spPr>
        <a:xfrm>
          <a:off x="56" y="1595562"/>
          <a:ext cx="5401601" cy="2415599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49352" tIns="149352" rIns="199136" bIns="224028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kern="1200">
              <a:latin typeface="Roboto" panose="02000000000000000000" pitchFamily="2" charset="0"/>
              <a:ea typeface="Roboto" panose="02000000000000000000" pitchFamily="2" charset="0"/>
            </a:rPr>
            <a:t>Trend Forecast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kern="1200">
              <a:latin typeface="Roboto" panose="02000000000000000000" pitchFamily="2" charset="0"/>
              <a:ea typeface="Roboto" panose="02000000000000000000" pitchFamily="2" charset="0"/>
            </a:rPr>
            <a:t>Seasonal Forecast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kern="1200">
              <a:latin typeface="Roboto" panose="02000000000000000000" pitchFamily="2" charset="0"/>
              <a:ea typeface="Roboto" panose="02000000000000000000" pitchFamily="2" charset="0"/>
            </a:rPr>
            <a:t>Trend + Seasonal Forecast</a:t>
          </a:r>
        </a:p>
      </dsp:txBody>
      <dsp:txXfrm>
        <a:off x="56" y="1595562"/>
        <a:ext cx="5401601" cy="2415599"/>
      </dsp:txXfrm>
    </dsp:sp>
    <dsp:sp modelId="{D78A4E7C-C32B-8D43-A80D-0D04EE1ECC96}">
      <dsp:nvSpPr>
        <dsp:cNvPr id="0" name=""/>
        <dsp:cNvSpPr/>
      </dsp:nvSpPr>
      <dsp:spPr>
        <a:xfrm>
          <a:off x="6157882" y="11562"/>
          <a:ext cx="5401601" cy="1584000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2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2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13792" rIns="199136" bIns="113792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latin typeface="Roboto" panose="02000000000000000000" pitchFamily="2" charset="0"/>
              <a:ea typeface="Roboto" panose="02000000000000000000" pitchFamily="2" charset="0"/>
            </a:rPr>
            <a:t>Important Concepts for Further Studies</a:t>
          </a:r>
        </a:p>
      </dsp:txBody>
      <dsp:txXfrm>
        <a:off x="6157882" y="11562"/>
        <a:ext cx="5401601" cy="1584000"/>
      </dsp:txXfrm>
    </dsp:sp>
    <dsp:sp modelId="{DA0BB180-E30D-6D4B-A4DB-94CE407CBFF8}">
      <dsp:nvSpPr>
        <dsp:cNvPr id="0" name=""/>
        <dsp:cNvSpPr/>
      </dsp:nvSpPr>
      <dsp:spPr>
        <a:xfrm>
          <a:off x="6157882" y="1595562"/>
          <a:ext cx="5401601" cy="2415599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49352" tIns="149352" rIns="199136" bIns="224028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kern="1200" dirty="0">
              <a:latin typeface="Roboto" panose="02000000000000000000" pitchFamily="2" charset="0"/>
              <a:ea typeface="Roboto" panose="02000000000000000000" pitchFamily="2" charset="0"/>
            </a:rPr>
            <a:t>Autocorrelation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kern="1200" dirty="0">
              <a:latin typeface="Roboto" panose="02000000000000000000" pitchFamily="2" charset="0"/>
              <a:ea typeface="Roboto" panose="02000000000000000000" pitchFamily="2" charset="0"/>
            </a:rPr>
            <a:t>ACF Plots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kern="1200" dirty="0">
              <a:latin typeface="Roboto" panose="02000000000000000000" pitchFamily="2" charset="0"/>
              <a:ea typeface="Roboto" panose="02000000000000000000" pitchFamily="2" charset="0"/>
            </a:rPr>
            <a:t>Stationarity</a:t>
          </a:r>
        </a:p>
      </dsp:txBody>
      <dsp:txXfrm>
        <a:off x="6157882" y="1595562"/>
        <a:ext cx="5401601" cy="241559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0DCF29-9742-470A-AAD4-DBBDF8D6B7DB}">
      <dsp:nvSpPr>
        <dsp:cNvPr id="0" name=""/>
        <dsp:cNvSpPr/>
      </dsp:nvSpPr>
      <dsp:spPr>
        <a:xfrm>
          <a:off x="19770" y="221323"/>
          <a:ext cx="6817274" cy="992854"/>
        </a:xfrm>
        <a:prstGeom prst="rightArrow">
          <a:avLst>
            <a:gd name="adj1" fmla="val 50000"/>
            <a:gd name="adj2" fmla="val 5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254000" bIns="157616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Roboto" panose="02000000000000000000" pitchFamily="2" charset="0"/>
              <a:ea typeface="Roboto" panose="02000000000000000000" pitchFamily="2" charset="0"/>
            </a:rPr>
            <a:t>Create Time Series Object</a:t>
          </a:r>
        </a:p>
      </dsp:txBody>
      <dsp:txXfrm>
        <a:off x="19770" y="469537"/>
        <a:ext cx="6569061" cy="496427"/>
      </dsp:txXfrm>
    </dsp:sp>
    <dsp:sp modelId="{45187152-A651-436B-8F63-34E9F1B70160}">
      <dsp:nvSpPr>
        <dsp:cNvPr id="0" name=""/>
        <dsp:cNvSpPr/>
      </dsp:nvSpPr>
      <dsp:spPr>
        <a:xfrm>
          <a:off x="19770" y="986957"/>
          <a:ext cx="2099720" cy="1912604"/>
        </a:xfrm>
        <a:prstGeom prst="rect">
          <a:avLst/>
        </a:prstGeom>
        <a:solidFill>
          <a:schemeClr val="l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Roboto" panose="02000000000000000000" pitchFamily="2" charset="0"/>
              <a:ea typeface="Roboto" panose="02000000000000000000" pitchFamily="2" charset="0"/>
            </a:rPr>
            <a:t>object=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 err="1">
              <a:latin typeface="Roboto" panose="02000000000000000000" pitchFamily="2" charset="0"/>
              <a:ea typeface="Roboto" panose="02000000000000000000" pitchFamily="2" charset="0"/>
            </a:rPr>
            <a:t>ts</a:t>
          </a:r>
          <a:r>
            <a:rPr lang="en-US" sz="1600" kern="1200" dirty="0">
              <a:latin typeface="Roboto" panose="02000000000000000000" pitchFamily="2" charset="0"/>
              <a:ea typeface="Roboto" panose="02000000000000000000" pitchFamily="2" charset="0"/>
            </a:rPr>
            <a:t>(data, 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Roboto" panose="02000000000000000000" pitchFamily="2" charset="0"/>
              <a:ea typeface="Roboto" panose="02000000000000000000" pitchFamily="2" charset="0"/>
            </a:rPr>
            <a:t>start, 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Roboto" panose="02000000000000000000" pitchFamily="2" charset="0"/>
              <a:ea typeface="Roboto" panose="02000000000000000000" pitchFamily="2" charset="0"/>
            </a:rPr>
            <a:t>end, 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Roboto" panose="02000000000000000000" pitchFamily="2" charset="0"/>
              <a:ea typeface="Roboto" panose="02000000000000000000" pitchFamily="2" charset="0"/>
            </a:rPr>
            <a:t>frequency) </a:t>
          </a:r>
        </a:p>
      </dsp:txBody>
      <dsp:txXfrm>
        <a:off x="19770" y="986957"/>
        <a:ext cx="2099720" cy="1912604"/>
      </dsp:txXfrm>
    </dsp:sp>
    <dsp:sp modelId="{4B41F9CA-E746-4533-83CA-EB9B57E26FB1}">
      <dsp:nvSpPr>
        <dsp:cNvPr id="0" name=""/>
        <dsp:cNvSpPr/>
      </dsp:nvSpPr>
      <dsp:spPr>
        <a:xfrm>
          <a:off x="2119490" y="552274"/>
          <a:ext cx="4717554" cy="992854"/>
        </a:xfrm>
        <a:prstGeom prst="rightArrow">
          <a:avLst>
            <a:gd name="adj1" fmla="val 50000"/>
            <a:gd name="adj2" fmla="val 5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254000" bIns="157616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Roboto" panose="02000000000000000000" pitchFamily="2" charset="0"/>
              <a:ea typeface="Roboto" panose="02000000000000000000" pitchFamily="2" charset="0"/>
            </a:rPr>
            <a:t>Apply model</a:t>
          </a:r>
        </a:p>
      </dsp:txBody>
      <dsp:txXfrm>
        <a:off x="2119490" y="800488"/>
        <a:ext cx="4469341" cy="496427"/>
      </dsp:txXfrm>
    </dsp:sp>
    <dsp:sp modelId="{A3581C33-8AAD-4341-8AF2-B5A85FD4C94F}">
      <dsp:nvSpPr>
        <dsp:cNvPr id="0" name=""/>
        <dsp:cNvSpPr/>
      </dsp:nvSpPr>
      <dsp:spPr>
        <a:xfrm>
          <a:off x="2119490" y="1317909"/>
          <a:ext cx="2099720" cy="1912604"/>
        </a:xfrm>
        <a:prstGeom prst="rect">
          <a:avLst/>
        </a:prstGeom>
        <a:solidFill>
          <a:schemeClr val="l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Roboto" panose="02000000000000000000" pitchFamily="2" charset="0"/>
              <a:ea typeface="Roboto" panose="02000000000000000000" pitchFamily="2" charset="0"/>
            </a:rPr>
            <a:t>model=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 err="1">
              <a:latin typeface="Roboto" panose="02000000000000000000" pitchFamily="2" charset="0"/>
              <a:ea typeface="Roboto" panose="02000000000000000000" pitchFamily="2" charset="0"/>
            </a:rPr>
            <a:t>tslm</a:t>
          </a:r>
          <a:r>
            <a:rPr lang="en-US" sz="1600" kern="1200" dirty="0">
              <a:latin typeface="Roboto" panose="02000000000000000000" pitchFamily="2" charset="0"/>
              <a:ea typeface="Roboto" panose="02000000000000000000" pitchFamily="2" charset="0"/>
            </a:rPr>
            <a:t>(object)</a:t>
          </a:r>
        </a:p>
      </dsp:txBody>
      <dsp:txXfrm>
        <a:off x="2119490" y="1317909"/>
        <a:ext cx="2099720" cy="1912604"/>
      </dsp:txXfrm>
    </dsp:sp>
    <dsp:sp modelId="{76C57636-8404-4520-975D-877AA1C2FA2B}">
      <dsp:nvSpPr>
        <dsp:cNvPr id="0" name=""/>
        <dsp:cNvSpPr/>
      </dsp:nvSpPr>
      <dsp:spPr>
        <a:xfrm>
          <a:off x="4219211" y="883226"/>
          <a:ext cx="2617833" cy="992854"/>
        </a:xfrm>
        <a:prstGeom prst="rightArrow">
          <a:avLst>
            <a:gd name="adj1" fmla="val 50000"/>
            <a:gd name="adj2" fmla="val 5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254000" bIns="157616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Roboto" panose="02000000000000000000" pitchFamily="2" charset="0"/>
              <a:ea typeface="Roboto" panose="02000000000000000000" pitchFamily="2" charset="0"/>
            </a:rPr>
            <a:t>Forecast</a:t>
          </a:r>
        </a:p>
      </dsp:txBody>
      <dsp:txXfrm>
        <a:off x="4219211" y="1131440"/>
        <a:ext cx="2369620" cy="496427"/>
      </dsp:txXfrm>
    </dsp:sp>
    <dsp:sp modelId="{069059DF-5334-4D23-8DD3-E6D5D7871270}">
      <dsp:nvSpPr>
        <dsp:cNvPr id="0" name=""/>
        <dsp:cNvSpPr/>
      </dsp:nvSpPr>
      <dsp:spPr>
        <a:xfrm>
          <a:off x="4219211" y="1648860"/>
          <a:ext cx="2099720" cy="1884613"/>
        </a:xfrm>
        <a:prstGeom prst="rect">
          <a:avLst/>
        </a:prstGeom>
        <a:solidFill>
          <a:schemeClr val="l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Roboto" panose="02000000000000000000" pitchFamily="2" charset="0"/>
              <a:ea typeface="Roboto" panose="02000000000000000000" pitchFamily="2" charset="0"/>
            </a:rPr>
            <a:t>forecast(model, h)</a:t>
          </a:r>
        </a:p>
      </dsp:txBody>
      <dsp:txXfrm>
        <a:off x="4219211" y="1648860"/>
        <a:ext cx="2099720" cy="188461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3/layout/IncreasingArrowsProcess">
  <dgm:title val=""/>
  <dgm:desc val=""/>
  <dgm:catLst>
    <dgm:cat type="process" pri="5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clrData>
  <dgm:layoutNode name="Name0">
    <dgm:varLst>
      <dgm:chMax val="5"/>
      <dgm:chPref val="5"/>
      <dgm:dir/>
      <dgm:animLvl val="lvl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choose name="Name3">
          <dgm:if name="Name4" axis="ch ch" ptType="node node" func="cnt" op="equ" val="0">
            <dgm:alg type="composite">
              <dgm:param type="ar" val="6.8662"/>
            </dgm:alg>
            <dgm:choose name="Name5">
              <dgm:if name="Name6" func="var" arg="dir" op="equ" val="norm">
                <dgm:constrLst>
                  <dgm:constr type="primFontSz" for="des" forName="parentText1" val="65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/>
                </dgm:constrLst>
              </dgm:if>
              <dgm:else name="Name7">
                <dgm:constrLst>
                  <dgm:constr type="primFontSz" for="des" forName="parentText1" val="65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/>
                </dgm:constrLst>
              </dgm:else>
            </dgm:choose>
          </dgm:if>
          <dgm:else name="Name8">
            <dgm:alg type="composite">
              <dgm:param type="ar" val="1.9864"/>
            </dgm:alg>
            <dgm:choose name="Name9">
              <dgm:if name="Name1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93"/>
                  <dgm:constr type="l" for="ch" forName="childText1" refType="w" fact="0"/>
                  <dgm:constr type="t" for="ch" forName="childText1" refType="h" fact="0.224"/>
                  <dgm:constr type="w" for="ch" forName="childText1" refType="w" fact="0.9241"/>
                  <dgm:constr type="h" for="ch" forName="childText1" refType="h" fact="0.776"/>
                </dgm:constrLst>
              </dgm:if>
              <dgm:else name="Name1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93"/>
                  <dgm:constr type="l" for="ch" forName="childText1" refType="w" fact="0.076"/>
                  <dgm:constr type="t" for="ch" forName="childText1" refType="h" fact="0.224"/>
                  <dgm:constr type="w" for="ch" forName="childText1" refType="w" fact="0.9241"/>
                  <dgm:constr type="h" for="ch" forName="childText1" refType="h" fact="0.776"/>
                </dgm:constrLst>
              </dgm:else>
            </dgm:choose>
          </dgm:else>
        </dgm:choose>
      </dgm:if>
      <dgm:if name="Name12" axis="ch" ptType="node" func="cnt" op="equ" val="2">
        <dgm:choose name="Name13">
          <dgm:if name="Name14" axis="ch ch" ptType="node node" func="cnt" op="equ" val="0">
            <dgm:alg type="composite">
              <dgm:param type="ar" val="5.1498"/>
            </dgm:alg>
            <dgm:choose name="Name15">
              <dgm:if name="Name1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7501"/>
                  <dgm:constr type="l" for="ch" forName="parentText2" refType="w" fact="0.462"/>
                  <dgm:constr type="t" for="ch" forName="parentText2" refType="h" fact="0.2499"/>
                  <dgm:constr type="w" for="ch" forName="parentText2" refType="w" fact="0.538"/>
                  <dgm:constr type="h" for="ch" forName="parentText2" refType="h" fact="0.7501"/>
                </dgm:constrLst>
              </dgm:if>
              <dgm:else name="Name1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7501"/>
                  <dgm:constr type="l" for="ch" forName="parentText2" refType="w" fact="0"/>
                  <dgm:constr type="t" for="ch" forName="parentText2" refType="h" fact="0.2499"/>
                  <dgm:constr type="w" for="ch" forName="parentText2" refType="w" fact="0.538"/>
                  <dgm:constr type="h" for="ch" forName="parentText2" refType="h" fact="0.7501"/>
                </dgm:constrLst>
              </dgm:else>
            </dgm:choose>
          </dgm:if>
          <dgm:else name="Name18">
            <dgm:alg type="composite">
              <dgm:param type="ar" val="2.0563"/>
            </dgm:alg>
            <dgm:choose name="Name19">
              <dgm:if name="Name2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parentText2" refType="primFontSz" refFor="des" refForName="parentText1" op="equ"/>
                  <dgm:constr type="primFontSz" for="des" forName="childText2" refType="primFontSz" refFor="des" refForName="child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995"/>
                  <dgm:constr type="l" for="ch" forName="parentText2" refType="w" fact="0.462"/>
                  <dgm:constr type="t" for="ch" forName="parentText2" refType="h" fact="0.0998"/>
                  <dgm:constr type="w" for="ch" forName="parentText2" refType="w" fact="0.538"/>
                  <dgm:constr type="h" for="ch" forName="parentText2" refType="h" fact="0.2995"/>
                  <dgm:constr type="l" for="ch" forName="childText1" refType="w" fact="0"/>
                  <dgm:constr type="t" for="ch" forName="childText1" refType="h" fact="0.2317"/>
                  <dgm:constr type="w" for="ch" forName="childText1" refType="w" fact="0.462"/>
                  <dgm:constr type="h" for="ch" forName="childText1" refType="h" fact="0.6685"/>
                  <dgm:constr type="l" for="ch" forName="childText2" refType="w" fact="0.462"/>
                  <dgm:constr type="t" for="ch" forName="childText2" refType="h" fact="0.3315"/>
                  <dgm:constr type="w" for="ch" forName="childText2" refType="w" fact="0.462"/>
                  <dgm:constr type="h" for="ch" forName="childText2" refType="h" fact="0.6685"/>
                </dgm:constrLst>
              </dgm:if>
              <dgm:else name="Name2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parentText2" refType="primFontSz" refFor="des" refForName="parentText1" op="equ"/>
                  <dgm:constr type="primFontSz" for="des" forName="childText2" refType="primFontSz" refFor="des" refForName="child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995"/>
                  <dgm:constr type="l" for="ch" forName="parentText2" refType="w" fact="0"/>
                  <dgm:constr type="t" for="ch" forName="parentText2" refType="h" fact="0.0998"/>
                  <dgm:constr type="w" for="ch" forName="parentText2" refType="w" fact="0.538"/>
                  <dgm:constr type="h" for="ch" forName="parentText2" refType="h" fact="0.2995"/>
                  <dgm:constr type="l" for="ch" forName="childText1" refType="w" fact="0.538"/>
                  <dgm:constr type="t" for="ch" forName="childText1" refType="h" fact="0.2317"/>
                  <dgm:constr type="w" for="ch" forName="childText1" refType="w" fact="0.462"/>
                  <dgm:constr type="h" for="ch" forName="childText1" refType="h" fact="0.6685"/>
                  <dgm:constr type="l" for="ch" forName="childText2" refType="w" fact="0.076"/>
                  <dgm:constr type="t" for="ch" forName="childText2" refType="h" fact="0.3315"/>
                  <dgm:constr type="w" for="ch" forName="childText2" refType="w" fact="0.462"/>
                  <dgm:constr type="h" for="ch" forName="childText2" refType="h" fact="0.6685"/>
                </dgm:constrLst>
              </dgm:else>
            </dgm:choose>
          </dgm:else>
        </dgm:choose>
      </dgm:if>
      <dgm:if name="Name22" axis="ch" ptType="node" func="cnt" op="equ" val="3">
        <dgm:choose name="Name23">
          <dgm:if name="Name24" axis="ch ch" ptType="node node" func="cnt" op="equ" val="0">
            <dgm:alg type="composite">
              <dgm:param type="ar" val="4.1198"/>
            </dgm:alg>
            <dgm:choose name="Name25">
              <dgm:if name="Name2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6"/>
                  <dgm:constr type="l" for="ch" forName="parentText2" refType="w" fact="0.308"/>
                  <dgm:constr type="t" for="ch" forName="parentText2" refType="h" fact="0.2"/>
                  <dgm:constr type="w" for="ch" forName="parentText2" refType="w" fact="0.692"/>
                  <dgm:constr type="h" for="ch" forName="parentText2" refType="h" fact="0.6"/>
                  <dgm:constr type="l" for="ch" forName="parentText3" refType="w" fact="0.616"/>
                  <dgm:constr type="t" for="ch" forName="parentText3" refType="h" fact="0.4"/>
                  <dgm:constr type="w" for="ch" forName="parentText3" refType="w" fact="0.384"/>
                  <dgm:constr type="h" for="ch" forName="parentText3" refType="h" fact="0.6"/>
                </dgm:constrLst>
              </dgm:if>
              <dgm:else name="Name2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6"/>
                  <dgm:constr type="l" for="ch" forName="parentText2" refType="w" fact="0"/>
                  <dgm:constr type="t" for="ch" forName="parentText2" refType="h" fact="0.2"/>
                  <dgm:constr type="w" for="ch" forName="parentText2" refType="w" fact="0.692"/>
                  <dgm:constr type="h" for="ch" forName="parentText2" refType="h" fact="0.6"/>
                  <dgm:constr type="l" for="ch" forName="parentText3" refType="w" fact="0"/>
                  <dgm:constr type="t" for="ch" forName="parentText3" refType="h" fact="0.4"/>
                  <dgm:constr type="w" for="ch" forName="parentText3" refType="w" fact="0.384"/>
                  <dgm:constr type="h" for="ch" forName="parentText3" refType="h" fact="0.6"/>
                </dgm:constrLst>
              </dgm:else>
            </dgm:choose>
          </dgm:if>
          <dgm:else name="Name28">
            <dgm:alg type="composite">
              <dgm:param type="ar" val="2.0702"/>
            </dgm:alg>
            <dgm:choose name="Name29">
              <dgm:if name="Name3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l" for="ch" forName="childText1" refType="w" fact="0"/>
                  <dgm:constr type="t" for="ch" forName="childText1" refType="h" fact="0.2325"/>
                  <dgm:constr type="w" for="ch" forName="childText1" refType="w" fact="0.308"/>
                  <dgm:constr type="h" for="ch" forName="childText1" refType="h" fact="0.5808"/>
                  <dgm:constr type="l" for="ch" forName="childText2" refType="w" fact="0.308"/>
                  <dgm:constr type="t" for="ch" forName="childText2" refType="h" fact="0.333"/>
                  <dgm:constr type="w" for="ch" forName="childText2" refType="w" fact="0.308"/>
                  <dgm:constr type="h" for="ch" forName="childText2" refType="h" fact="0.5808"/>
                  <dgm:constr type="l" for="ch" forName="childText3" refType="w" fact="0.616"/>
                  <dgm:constr type="t" for="ch" forName="childText3" refType="h" fact="0.4335"/>
                  <dgm:constr type="w" for="ch" forName="childText3" refType="w" fact="0.308"/>
                  <dgm:constr type="h" for="ch" forName="childText3" refType="h" fact="0.572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3015"/>
                  <dgm:constr type="l" for="ch" forName="parentText2" refType="w" fact="0.308"/>
                  <dgm:constr type="t" for="ch" forName="parentText2" refType="h" fact="0.1005"/>
                  <dgm:constr type="w" for="ch" forName="parentText2" refType="w" fact="0.692"/>
                  <dgm:constr type="h" for="ch" forName="parentText2" refType="h" fact="0.3015"/>
                  <dgm:constr type="l" for="ch" forName="parentText3" refType="w" fact="0.616"/>
                  <dgm:constr type="t" for="ch" forName="parentText3" refType="h" fact="0.201"/>
                  <dgm:constr type="w" for="ch" forName="parentText3" refType="w" fact="0.384"/>
                  <dgm:constr type="h" for="ch" forName="parentText3" refType="h" fact="0.3015"/>
                </dgm:constrLst>
              </dgm:if>
              <dgm:else name="Name3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l" for="ch" forName="childText1" refType="w" fact="0.692"/>
                  <dgm:constr type="t" for="ch" forName="childText1" refType="h" fact="0.2325"/>
                  <dgm:constr type="w" for="ch" forName="childText1" refType="w" fact="0.308"/>
                  <dgm:constr type="h" for="ch" forName="childText1" refType="h" fact="0.5808"/>
                  <dgm:constr type="l" for="ch" forName="childText2" refType="w" fact="0.384"/>
                  <dgm:constr type="t" for="ch" forName="childText2" refType="h" fact="0.333"/>
                  <dgm:constr type="w" for="ch" forName="childText2" refType="w" fact="0.308"/>
                  <dgm:constr type="h" for="ch" forName="childText2" refType="h" fact="0.5808"/>
                  <dgm:constr type="l" for="ch" forName="childText3" refType="w" fact="0.076"/>
                  <dgm:constr type="t" for="ch" forName="childText3" refType="h" fact="0.4335"/>
                  <dgm:constr type="w" for="ch" forName="childText3" refType="w" fact="0.308"/>
                  <dgm:constr type="h" for="ch" forName="childText3" refType="h" fact="0.572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3015"/>
                  <dgm:constr type="l" for="ch" forName="parentText2" refType="w" fact="0"/>
                  <dgm:constr type="t" for="ch" forName="parentText2" refType="h" fact="0.1005"/>
                  <dgm:constr type="w" for="ch" forName="parentText2" refType="w" fact="0.692"/>
                  <dgm:constr type="h" for="ch" forName="parentText2" refType="h" fact="0.3015"/>
                  <dgm:constr type="l" for="ch" forName="parentText3" refType="w" fact="0"/>
                  <dgm:constr type="t" for="ch" forName="parentText3" refType="h" fact="0.201"/>
                  <dgm:constr type="w" for="ch" forName="parentText3" refType="w" fact="0.384"/>
                  <dgm:constr type="h" for="ch" forName="parentText3" refType="h" fact="0.3015"/>
                </dgm:constrLst>
              </dgm:else>
            </dgm:choose>
          </dgm:else>
        </dgm:choose>
      </dgm:if>
      <dgm:if name="Name32" axis="ch" ptType="node" func="cnt" op="equ" val="4">
        <dgm:choose name="Name33">
          <dgm:if name="Name34" axis="ch ch" ptType="node node" func="cnt" op="equ" val="0">
            <dgm:alg type="composite">
              <dgm:param type="ar" val="3.435"/>
            </dgm:alg>
            <dgm:choose name="Name35">
              <dgm:if name="Name3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5001"/>
                  <dgm:constr type="l" for="ch" forName="parentText2" refType="w" fact="0.2305"/>
                  <dgm:constr type="t" for="ch" forName="parentText2" refType="h" fact="0.1666"/>
                  <dgm:constr type="w" for="ch" forName="parentText2" refType="w" fact="0.7695"/>
                  <dgm:constr type="h" for="ch" forName="parentText2" refType="h" fact="0.5001"/>
                  <dgm:constr type="l" for="ch" forName="parentText3" refType="w" fact="0.461"/>
                  <dgm:constr type="t" for="ch" forName="parentText3" refType="h" fact="0.3333"/>
                  <dgm:constr type="w" for="ch" forName="parentText3" refType="w" fact="0.539"/>
                  <dgm:constr type="h" for="ch" forName="parentText3" refType="h" fact="0.5001"/>
                  <dgm:constr type="l" for="ch" forName="parentText4" refType="w" fact="0.6915"/>
                  <dgm:constr type="t" for="ch" forName="parentText4" refType="h" fact="0.4999"/>
                  <dgm:constr type="w" for="ch" forName="parentText4" refType="w" fact="0.3085"/>
                  <dgm:constr type="h" for="ch" forName="parentText4" refType="h" fact="0.5001"/>
                </dgm:constrLst>
              </dgm:if>
              <dgm:else name="Name3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5001"/>
                  <dgm:constr type="l" for="ch" forName="parentText2" refType="w" fact="0"/>
                  <dgm:constr type="t" for="ch" forName="parentText2" refType="h" fact="0.1666"/>
                  <dgm:constr type="w" for="ch" forName="parentText2" refType="w" fact="0.7695"/>
                  <dgm:constr type="h" for="ch" forName="parentText2" refType="h" fact="0.5001"/>
                  <dgm:constr type="l" for="ch" forName="parentText3" refType="w" fact="0"/>
                  <dgm:constr type="t" for="ch" forName="parentText3" refType="h" fact="0.3333"/>
                  <dgm:constr type="w" for="ch" forName="parentText3" refType="w" fact="0.539"/>
                  <dgm:constr type="h" for="ch" forName="parentText3" refType="h" fact="0.5001"/>
                  <dgm:constr type="l" for="ch" forName="parentText4" refType="w" fact="0"/>
                  <dgm:constr type="t" for="ch" forName="parentText4" refType="h" fact="0.4999"/>
                  <dgm:constr type="w" for="ch" forName="parentText4" refType="w" fact="0.3085"/>
                  <dgm:constr type="h" for="ch" forName="parentText4" refType="h" fact="0.5001"/>
                </dgm:constrLst>
              </dgm:else>
            </dgm:choose>
          </dgm:if>
          <dgm:else name="Name38">
            <dgm:alg type="composite">
              <dgm:param type="ar" val="1.9377"/>
            </dgm:alg>
            <dgm:choose name="Name39">
              <dgm:if name="Name4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l" for="ch" forName="childText1" refType="w" fact="0"/>
                  <dgm:constr type="t" for="ch" forName="childText1" refType="h" fact="0.218"/>
                  <dgm:constr type="w" for="ch" forName="childText1" refType="w" fact="0.2305"/>
                  <dgm:constr type="h" for="ch" forName="childText1" refType="h" fact="0.5218"/>
                  <dgm:constr type="l" for="ch" forName="childText2" refType="w" fact="0.2305"/>
                  <dgm:constr type="t" for="ch" forName="childText2" refType="h" fact="0.312"/>
                  <dgm:constr type="w" for="ch" forName="childText2" refType="w" fact="0.2305"/>
                  <dgm:constr type="h" for="ch" forName="childText2" refType="h" fact="0.5085"/>
                  <dgm:constr type="l" for="ch" forName="childText3" refType="w" fact="0.461"/>
                  <dgm:constr type="t" for="ch" forName="childText3" refType="h" fact="0.406"/>
                  <dgm:constr type="w" for="ch" forName="childText3" refType="w" fact="0.2305"/>
                  <dgm:constr type="h" for="ch" forName="childText3" refType="h" fact="0.5119"/>
                  <dgm:constr type="l" for="ch" forName="childText4" refType="w" fact="0.6915"/>
                  <dgm:constr type="t" for="ch" forName="childText4" refType="h" fact="0.5"/>
                  <dgm:constr type="w" for="ch" forName="childText4" refType="w" fact="0.2326"/>
                  <dgm:constr type="h" for="ch" forName="childText4" refType="h" fact="0.5179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21"/>
                  <dgm:constr type="l" for="ch" forName="parentText2" refType="w" fact="0.2305"/>
                  <dgm:constr type="t" for="ch" forName="parentText2" refType="h" fact="0.094"/>
                  <dgm:constr type="w" for="ch" forName="parentText2" refType="w" fact="0.7695"/>
                  <dgm:constr type="h" for="ch" forName="parentText2" refType="h" fact="0.2821"/>
                  <dgm:constr type="l" for="ch" forName="parentText3" refType="w" fact="0.461"/>
                  <dgm:constr type="t" for="ch" forName="parentText3" refType="h" fact="0.188"/>
                  <dgm:constr type="w" for="ch" forName="parentText3" refType="w" fact="0.539"/>
                  <dgm:constr type="h" for="ch" forName="parentText3" refType="h" fact="0.2821"/>
                  <dgm:constr type="l" for="ch" forName="parentText4" refType="w" fact="0.6915"/>
                  <dgm:constr type="t" for="ch" forName="parentText4" refType="h" fact="0.282"/>
                  <dgm:constr type="w" for="ch" forName="parentText4" refType="w" fact="0.3085"/>
                  <dgm:constr type="h" for="ch" forName="parentText4" refType="h" fact="0.2821"/>
                </dgm:constrLst>
              </dgm:if>
              <dgm:else name="Name4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l" for="ch" forName="childText1" refType="w" fact="0.7695"/>
                  <dgm:constr type="t" for="ch" forName="childText1" refType="h" fact="0.218"/>
                  <dgm:constr type="w" for="ch" forName="childText1" refType="w" fact="0.2305"/>
                  <dgm:constr type="h" for="ch" forName="childText1" refType="h" fact="0.5218"/>
                  <dgm:constr type="l" for="ch" forName="childText2" refType="w" fact="0.539"/>
                  <dgm:constr type="t" for="ch" forName="childText2" refType="h" fact="0.312"/>
                  <dgm:constr type="w" for="ch" forName="childText2" refType="w" fact="0.2305"/>
                  <dgm:constr type="h" for="ch" forName="childText2" refType="h" fact="0.5085"/>
                  <dgm:constr type="l" for="ch" forName="childText3" refType="w" fact="0.3085"/>
                  <dgm:constr type="t" for="ch" forName="childText3" refType="h" fact="0.406"/>
                  <dgm:constr type="w" for="ch" forName="childText3" refType="w" fact="0.2305"/>
                  <dgm:constr type="h" for="ch" forName="childText3" refType="h" fact="0.5119"/>
                  <dgm:constr type="l" for="ch" forName="childText4" refType="w" fact="0.076"/>
                  <dgm:constr type="t" for="ch" forName="childText4" refType="h" fact="0.5"/>
                  <dgm:constr type="w" for="ch" forName="childText4" refType="w" fact="0.2346"/>
                  <dgm:constr type="h" for="ch" forName="childText4" refType="h" fact="0.5179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21"/>
                  <dgm:constr type="l" for="ch" forName="parentText2" refType="w" fact="0"/>
                  <dgm:constr type="t" for="ch" forName="parentText2" refType="h" fact="0.094"/>
                  <dgm:constr type="w" for="ch" forName="parentText2" refType="w" fact="0.7695"/>
                  <dgm:constr type="h" for="ch" forName="parentText2" refType="h" fact="0.2821"/>
                  <dgm:constr type="l" for="ch" forName="parentText3" refType="w" fact="0"/>
                  <dgm:constr type="t" for="ch" forName="parentText3" refType="h" fact="0.188"/>
                  <dgm:constr type="w" for="ch" forName="parentText3" refType="w" fact="0.539"/>
                  <dgm:constr type="h" for="ch" forName="parentText3" refType="h" fact="0.2821"/>
                  <dgm:constr type="l" for="ch" forName="parentText4" refType="w" fact="0"/>
                  <dgm:constr type="t" for="ch" forName="parentText4" refType="h" fact="0.282"/>
                  <dgm:constr type="w" for="ch" forName="parentText4" refType="w" fact="0.3085"/>
                  <dgm:constr type="h" for="ch" forName="parentText4" refType="h" fact="0.2821"/>
                </dgm:constrLst>
              </dgm:else>
            </dgm:choose>
          </dgm:else>
        </dgm:choose>
      </dgm:if>
      <dgm:else name="Name42">
        <dgm:choose name="Name43">
          <dgm:if name="Name44" axis="ch ch" ptType="node node" func="cnt" op="equ" val="0">
            <dgm:alg type="composite">
              <dgm:param type="ar" val="2.9463"/>
            </dgm:alg>
            <dgm:choose name="Name45">
              <dgm:if name="Name4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4285"/>
                  <dgm:constr type="l" for="ch" forName="parentText2" refType="w" fact="0.1848"/>
                  <dgm:constr type="t" for="ch" forName="parentText2" refType="h" fact="0.1429"/>
                  <dgm:constr type="w" for="ch" forName="parentText2" refType="w" fact="0.8152"/>
                  <dgm:constr type="h" for="ch" forName="parentText2" refType="h" fact="0.4285"/>
                  <dgm:constr type="l" for="ch" forName="parentText3" refType="w" fact="0.3696"/>
                  <dgm:constr type="t" for="ch" forName="parentText3" refType="h" fact="0.2858"/>
                  <dgm:constr type="w" for="ch" forName="parentText3" refType="w" fact="0.6304"/>
                  <dgm:constr type="h" for="ch" forName="parentText3" refType="h" fact="0.4285"/>
                  <dgm:constr type="l" for="ch" forName="parentText4" refType="w" fact="0.5545"/>
                  <dgm:constr type="t" for="ch" forName="parentText4" refType="h" fact="0.4286"/>
                  <dgm:constr type="w" for="ch" forName="parentText4" refType="w" fact="0.4455"/>
                  <dgm:constr type="h" for="ch" forName="parentText4" refType="h" fact="0.4285"/>
                  <dgm:constr type="l" for="ch" forName="parentText5" refType="w" fact="0.7393"/>
                  <dgm:constr type="t" for="ch" forName="parentText5" refType="h" fact="0.5715"/>
                  <dgm:constr type="w" for="ch" forName="parentText5" refType="w" fact="0.2607"/>
                  <dgm:constr type="h" for="ch" forName="parentText5" refType="h" fact="0.4285"/>
                </dgm:constrLst>
              </dgm:if>
              <dgm:else name="Name4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4285"/>
                  <dgm:constr type="l" for="ch" forName="parentText2" refType="w" fact="0"/>
                  <dgm:constr type="t" for="ch" forName="parentText2" refType="h" fact="0.1429"/>
                  <dgm:constr type="w" for="ch" forName="parentText2" refType="w" fact="0.8152"/>
                  <dgm:constr type="h" for="ch" forName="parentText2" refType="h" fact="0.4285"/>
                  <dgm:constr type="l" for="ch" forName="parentText3" refType="w" fact="0"/>
                  <dgm:constr type="t" for="ch" forName="parentText3" refType="h" fact="0.2858"/>
                  <dgm:constr type="w" for="ch" forName="parentText3" refType="w" fact="0.6304"/>
                  <dgm:constr type="h" for="ch" forName="parentText3" refType="h" fact="0.4285"/>
                  <dgm:constr type="l" for="ch" forName="parentText4" refType="w" fact="0"/>
                  <dgm:constr type="t" for="ch" forName="parentText4" refType="h" fact="0.4286"/>
                  <dgm:constr type="w" for="ch" forName="parentText4" refType="w" fact="0.4455"/>
                  <dgm:constr type="h" for="ch" forName="parentText4" refType="h" fact="0.4285"/>
                  <dgm:constr type="l" for="ch" forName="parentText5" refType="w" fact="0"/>
                  <dgm:constr type="t" for="ch" forName="parentText5" refType="h" fact="0.5715"/>
                  <dgm:constr type="w" for="ch" forName="parentText5" refType="w" fact="0.2607"/>
                  <dgm:constr type="h" for="ch" forName="parentText5" refType="h" fact="0.4285"/>
                </dgm:constrLst>
              </dgm:else>
            </dgm:choose>
          </dgm:if>
          <dgm:else name="Name48">
            <dgm:alg type="composite">
              <dgm:param type="ar" val="1.7837"/>
            </dgm:alg>
            <dgm:choose name="Name49">
              <dgm:if name="Name5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5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5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5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childText5" refType="primFontSz" refFor="des" refForName="parentText4" op="lte"/>
                  <dgm:constr type="primFontSz" for="des" forName="childText1" refType="primFontSz" refFor="des" refForName="parentText5" op="lte"/>
                  <dgm:constr type="primFontSz" for="des" forName="childText2" refType="primFontSz" refFor="des" refForName="parentText5" op="lte"/>
                  <dgm:constr type="primFontSz" for="des" forName="childText3" refType="primFontSz" refFor="des" refForName="parentText5" op="lte"/>
                  <dgm:constr type="primFontSz" for="des" forName="childText4" refType="primFontSz" refFor="des" refForName="parentText5" op="lte"/>
                  <dgm:constr type="primFontSz" for="des" forName="childText5" refType="primFontSz" refFor="des" refForName="parentText5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primFontSz" for="des" forName="childText5" refType="primFontSz" refFor="des" refForName="childText1" op="equ"/>
                  <dgm:constr type="l" for="ch" forName="childText1" refType="w" fact="0"/>
                  <dgm:constr type="t" for="ch" forName="childText1" refType="h" fact="0.1997"/>
                  <dgm:constr type="w" for="ch" forName="childText1" refType="w" fact="0.18482"/>
                  <dgm:constr type="h" for="ch" forName="childText1" refType="h" fact="0.4763"/>
                  <dgm:constr type="l" for="ch" forName="childText2" refType="w" fact="0.1848"/>
                  <dgm:constr type="t" for="ch" forName="childText2" refType="h" fact="0.2862"/>
                  <dgm:constr type="w" for="ch" forName="childText2" refType="w" fact="0.18482"/>
                  <dgm:constr type="h" for="ch" forName="childText2" refType="h" fact="0.4763"/>
                  <dgm:constr type="l" for="ch" forName="childText3" refType="w" fact="0.3696"/>
                  <dgm:constr type="t" for="ch" forName="childText3" refType="h" fact="0.3727"/>
                  <dgm:constr type="w" for="ch" forName="childText3" refType="w" fact="0.18482"/>
                  <dgm:constr type="h" for="ch" forName="childText3" refType="h" fact="0.4763"/>
                  <dgm:constr type="l" for="ch" forName="childText4" refType="w" fact="0.5545"/>
                  <dgm:constr type="t" for="ch" forName="childText4" refType="h" fact="0.4592"/>
                  <dgm:constr type="w" for="ch" forName="childText4" refType="w" fact="0.18482"/>
                  <dgm:constr type="h" for="ch" forName="childText4" refType="h" fact="0.4763"/>
                  <dgm:constr type="l" for="ch" forName="childText5" refType="w" fact="0.7393"/>
                  <dgm:constr type="t" for="ch" forName="childText5" refType="h" fact="0.5457"/>
                  <dgm:constr type="w" for="ch" forName="childText5" refType="w" fact="0.18482"/>
                  <dgm:constr type="h" for="ch" forName="childText5" refType="h" fact="0.476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594"/>
                  <dgm:constr type="l" for="ch" forName="parentText2" refType="w" fact="0.1848"/>
                  <dgm:constr type="t" for="ch" forName="parentText2" refType="h" fact="0.0865"/>
                  <dgm:constr type="w" for="ch" forName="parentText2" refType="w" fact="0.8152"/>
                  <dgm:constr type="h" for="ch" forName="parentText2" refType="h" fact="0.2594"/>
                  <dgm:constr type="l" for="ch" forName="parentText3" refType="w" fact="0.3696"/>
                  <dgm:constr type="t" for="ch" forName="parentText3" refType="h" fact="0.173"/>
                  <dgm:constr type="w" for="ch" forName="parentText3" refType="w" fact="0.6304"/>
                  <dgm:constr type="h" for="ch" forName="parentText3" refType="h" fact="0.2594"/>
                  <dgm:constr type="l" for="ch" forName="parentText4" refType="w" fact="0.5545"/>
                  <dgm:constr type="t" for="ch" forName="parentText4" refType="h" fact="0.2595"/>
                  <dgm:constr type="w" for="ch" forName="parentText4" refType="w" fact="0.4455"/>
                  <dgm:constr type="h" for="ch" forName="parentText4" refType="h" fact="0.2594"/>
                  <dgm:constr type="l" for="ch" forName="parentText5" refType="w" fact="0.7393"/>
                  <dgm:constr type="t" for="ch" forName="parentText5" refType="h" fact="0.346"/>
                  <dgm:constr type="w" for="ch" forName="parentText5" refType="w" fact="0.2607"/>
                  <dgm:constr type="h" for="ch" forName="parentText5" refType="h" fact="0.2594"/>
                </dgm:constrLst>
              </dgm:if>
              <dgm:else name="Name5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5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5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5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childText5" refType="primFontSz" refFor="des" refForName="parentText4" op="lte"/>
                  <dgm:constr type="primFontSz" for="des" forName="childText1" refType="primFontSz" refFor="des" refForName="parentText5" op="lte"/>
                  <dgm:constr type="primFontSz" for="des" forName="childText2" refType="primFontSz" refFor="des" refForName="parentText5" op="lte"/>
                  <dgm:constr type="primFontSz" for="des" forName="childText3" refType="primFontSz" refFor="des" refForName="parentText5" op="lte"/>
                  <dgm:constr type="primFontSz" for="des" forName="childText4" refType="primFontSz" refFor="des" refForName="parentText5" op="lte"/>
                  <dgm:constr type="primFontSz" for="des" forName="childText5" refType="primFontSz" refFor="des" refForName="parentText5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primFontSz" for="des" forName="childText5" refType="primFontSz" refFor="des" refForName="childText1" op="equ"/>
                  <dgm:constr type="l" for="ch" forName="childText1" refType="w" fact="0.81518"/>
                  <dgm:constr type="t" for="ch" forName="childText1" refType="h" fact="0.1997"/>
                  <dgm:constr type="w" for="ch" forName="childText1" refType="w" fact="0.18482"/>
                  <dgm:constr type="h" for="ch" forName="childText1" refType="h" fact="0.4763"/>
                  <dgm:constr type="l" for="ch" forName="childText2" refType="w" fact="0.63036"/>
                  <dgm:constr type="t" for="ch" forName="childText2" refType="h" fact="0.2862"/>
                  <dgm:constr type="w" for="ch" forName="childText2" refType="w" fact="0.18482"/>
                  <dgm:constr type="h" for="ch" forName="childText2" refType="h" fact="0.4763"/>
                  <dgm:constr type="l" for="ch" forName="childText3" refType="w" fact="0.44554"/>
                  <dgm:constr type="t" for="ch" forName="childText3" refType="h" fact="0.3727"/>
                  <dgm:constr type="w" for="ch" forName="childText3" refType="w" fact="0.18482"/>
                  <dgm:constr type="h" for="ch" forName="childText3" refType="h" fact="0.4763"/>
                  <dgm:constr type="l" for="ch" forName="childText4" refType="w" fact="0.26072"/>
                  <dgm:constr type="t" for="ch" forName="childText4" refType="h" fact="0.4592"/>
                  <dgm:constr type="w" for="ch" forName="childText4" refType="w" fact="0.18482"/>
                  <dgm:constr type="h" for="ch" forName="childText4" refType="h" fact="0.4763"/>
                  <dgm:constr type="l" for="ch" forName="childText5" refType="w" fact="0.0759"/>
                  <dgm:constr type="t" for="ch" forName="childText5" refType="h" fact="0.5457"/>
                  <dgm:constr type="w" for="ch" forName="childText5" refType="w" fact="0.18482"/>
                  <dgm:constr type="h" for="ch" forName="childText5" refType="h" fact="0.476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594"/>
                  <dgm:constr type="l" for="ch" forName="parentText2" refType="w" fact="0"/>
                  <dgm:constr type="t" for="ch" forName="parentText2" refType="h" fact="0.0865"/>
                  <dgm:constr type="w" for="ch" forName="parentText2" refType="w" fact="0.8152"/>
                  <dgm:constr type="h" for="ch" forName="parentText2" refType="h" fact="0.2594"/>
                  <dgm:constr type="l" for="ch" forName="parentText3" refType="w" fact="0"/>
                  <dgm:constr type="t" for="ch" forName="parentText3" refType="h" fact="0.173"/>
                  <dgm:constr type="w" for="ch" forName="parentText3" refType="w" fact="0.6304"/>
                  <dgm:constr type="h" for="ch" forName="parentText3" refType="h" fact="0.2594"/>
                  <dgm:constr type="l" for="ch" forName="parentText4" refType="w" fact="0"/>
                  <dgm:constr type="t" for="ch" forName="parentText4" refType="h" fact="0.2595"/>
                  <dgm:constr type="w" for="ch" forName="parentText4" refType="w" fact="0.4455"/>
                  <dgm:constr type="h" for="ch" forName="parentText4" refType="h" fact="0.2594"/>
                  <dgm:constr type="l" for="ch" forName="parentText5" refType="w" fact="0"/>
                  <dgm:constr type="t" for="ch" forName="parentText5" refType="h" fact="0.346"/>
                  <dgm:constr type="w" for="ch" forName="parentText5" refType="w" fact="0.2607"/>
                  <dgm:constr type="h" for="ch" forName="parentText5" refType="h" fact="0.2594"/>
                </dgm:constrLst>
              </dgm:else>
            </dgm:choose>
          </dgm:else>
        </dgm:choose>
      </dgm:else>
    </dgm:choose>
    <dgm:forEach name="Name52" axis="ch" ptType="node" cnt="1">
      <dgm:layoutNode name="parentText1" styleLbl="node1">
        <dgm:varLst>
          <dgm:chMax/>
          <dgm:chPref val="3"/>
          <dgm:bulletEnabled val="1"/>
        </dgm:varLst>
        <dgm:choose name="Name53">
          <dgm:if name="Name54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55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56">
        <dgm:if name="Name57" axis="ch" ptType="node" func="cnt" op="gte" val="1">
          <dgm:layoutNode name="childText1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8"/>
      </dgm:choose>
    </dgm:forEach>
    <dgm:forEach name="Name59" axis="ch" ptType="node" st="2" cnt="1">
      <dgm:layoutNode name="parentText2" styleLbl="node1">
        <dgm:varLst>
          <dgm:chMax/>
          <dgm:chPref val="3"/>
          <dgm:bulletEnabled val="1"/>
        </dgm:varLst>
        <dgm:choose name="Name60">
          <dgm:if name="Name61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62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63">
        <dgm:if name="Name64" axis="ch" ptType="node" func="cnt" op="gte" val="1">
          <dgm:layoutNode name="childText2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5"/>
      </dgm:choose>
    </dgm:forEach>
    <dgm:forEach name="Name66" axis="ch" ptType="node" st="3" cnt="1">
      <dgm:layoutNode name="parentText3" styleLbl="node1">
        <dgm:varLst>
          <dgm:chMax/>
          <dgm:chPref val="3"/>
          <dgm:bulletEnabled val="1"/>
        </dgm:varLst>
        <dgm:choose name="Name67">
          <dgm:if name="Name68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69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70">
        <dgm:if name="Name71" axis="ch" ptType="node" func="cnt" op="gte" val="1">
          <dgm:layoutNode name="childText3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</dgm:forEach>
    <dgm:forEach name="Name73" axis="ch" ptType="node" st="4" cnt="1">
      <dgm:layoutNode name="parentText4" styleLbl="node1">
        <dgm:varLst>
          <dgm:chMax/>
          <dgm:chPref val="3"/>
          <dgm:bulletEnabled val="1"/>
        </dgm:varLst>
        <dgm:choose name="Name74">
          <dgm:if name="Name75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76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77">
        <dgm:if name="Name78" axis="ch" ptType="node" func="cnt" op="gte" val="1">
          <dgm:layoutNode name="childText4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9"/>
      </dgm:choose>
    </dgm:forEach>
    <dgm:forEach name="Name80" axis="ch" ptType="node" st="5" cnt="1">
      <dgm:layoutNode name="parentText5" styleLbl="node1">
        <dgm:varLst>
          <dgm:chMax/>
          <dgm:chPref val="3"/>
          <dgm:bulletEnabled val="1"/>
        </dgm:varLst>
        <dgm:choose name="Name81">
          <dgm:if name="Name82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83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84">
        <dgm:if name="Name85" axis="ch" ptType="node" func="cnt" op="gte" val="1">
          <dgm:layoutNode name="childText5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5CF323-270F-40CB-AF7A-2CC26EA6359D}" type="datetimeFigureOut">
              <a:rPr lang="en-US" smtClean="0"/>
              <a:t>12/7/21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18FF5F-08C6-42CE-9569-5553047FA3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3420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BAAEB5-4261-4237-8ADA-E8D5149DBCDC}" type="datetimeFigureOut">
              <a:rPr lang="en-US" smtClean="0"/>
              <a:t>12/7/21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6D280D-8141-4FE3-84FA-10127734B4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7340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6D280D-8141-4FE3-84FA-10127734B4A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2204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6D280D-8141-4FE3-84FA-10127734B4A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6889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6D280D-8141-4FE3-84FA-10127734B4A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0792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6D280D-8141-4FE3-84FA-10127734B4A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9558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###</a:t>
            </a:r>
            <a:r>
              <a:rPr lang="en-US" b="1" dirty="0" err="1">
                <a:latin typeface="Consolas" panose="020B0609020204030204" pitchFamily="49" charset="0"/>
                <a:cs typeface="Consolas" panose="020B0609020204030204" pitchFamily="49" charset="0"/>
              </a:rPr>
              <a:t>Trend+Seasonal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 Forecast: R Code###</a:t>
            </a:r>
          </a:p>
          <a:p>
            <a:pPr marL="0" indent="0">
              <a:buNone/>
            </a:pPr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# Include required libraries if they are not already loaded</a:t>
            </a:r>
          </a:p>
          <a:p>
            <a:pPr marL="0" indent="0">
              <a:buNone/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library(forecast)</a:t>
            </a:r>
          </a:p>
          <a:p>
            <a:pPr marL="0" indent="0">
              <a:buNone/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library(ggplot2)</a:t>
            </a:r>
          </a:p>
          <a:p>
            <a:pPr marL="0" indent="0">
              <a:buNone/>
            </a:pPr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# Model for Trend + Seasons (season mean model)</a:t>
            </a:r>
          </a:p>
          <a:p>
            <a:pPr marL="0" indent="0">
              <a:buNone/>
            </a:pPr>
            <a:r>
              <a:rPr lang="en-US" sz="1200" dirty="0" err="1"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linear_season_lm</a:t>
            </a:r>
            <a:r>
              <a:rPr lang="en-US" sz="1200" dirty="0"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= </a:t>
            </a:r>
            <a:r>
              <a:rPr lang="en-US" sz="1200" dirty="0" err="1"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tslm</a:t>
            </a:r>
            <a:r>
              <a:rPr lang="en-US" sz="1200" dirty="0"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(co2 ~ trend + season)</a:t>
            </a:r>
          </a:p>
          <a:p>
            <a:pPr marL="0" indent="0">
              <a:buNone/>
            </a:pPr>
            <a:endParaRPr lang="en-US" sz="1200" dirty="0">
              <a:highlight>
                <a:srgbClr val="FFFF00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200" dirty="0"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# Summary of the model</a:t>
            </a:r>
          </a:p>
          <a:p>
            <a:pPr marL="0" indent="0">
              <a:buNone/>
            </a:pPr>
            <a:r>
              <a:rPr lang="en-US" sz="1200" dirty="0"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summary(</a:t>
            </a:r>
            <a:r>
              <a:rPr lang="en-US" sz="1200" dirty="0" err="1"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linear_season_lm</a:t>
            </a:r>
            <a:r>
              <a:rPr lang="en-US" sz="1200" dirty="0"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endParaRPr lang="en-US" sz="1200" dirty="0">
              <a:highlight>
                <a:srgbClr val="FFFF00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200" dirty="0"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# Forecast for next  120 months</a:t>
            </a:r>
          </a:p>
          <a:p>
            <a:pPr marL="0" indent="0">
              <a:buNone/>
            </a:pP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forecast_lm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= forecast(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linear_season_lm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,h = 120)</a:t>
            </a:r>
          </a:p>
          <a:p>
            <a:pPr marL="0" indent="0">
              <a:buNone/>
            </a:pP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autoplot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forecast_lm,PI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F,flwd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=2)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6D280D-8141-4FE3-84FA-10127734B4A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5144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6D280D-8141-4FE3-84FA-10127734B4A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9246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Y = c(5, 9, 4, 2, 7, 8)</a:t>
            </a: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# R function to get autocorrelation values and plot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autocorrelation =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acf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(Y)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autocorrelation$acf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6D280D-8141-4FE3-84FA-10127734B4A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6795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6D280D-8141-4FE3-84FA-10127734B4AA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5298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## Differences:</a:t>
            </a:r>
          </a:p>
          <a:p>
            <a:r>
              <a:rPr lang="en-US" dirty="0"/>
              <a:t>diff(co2) #lag=1 is default</a:t>
            </a:r>
          </a:p>
          <a:p>
            <a:r>
              <a:rPr lang="en-US" dirty="0"/>
              <a:t>diff(co2, lag=2) #to get other lags, use ‘lag’ argument</a:t>
            </a:r>
          </a:p>
          <a:p>
            <a:endParaRPr lang="en-US" dirty="0"/>
          </a:p>
          <a:p>
            <a:r>
              <a:rPr lang="en-US" dirty="0" err="1"/>
              <a:t>autoplot</a:t>
            </a:r>
            <a:r>
              <a:rPr lang="en-US" dirty="0"/>
              <a:t>(diff(co2), main ="Differences (lag=1) of CO2 time series")</a:t>
            </a:r>
          </a:p>
          <a:p>
            <a:endParaRPr lang="en-US" dirty="0"/>
          </a:p>
          <a:p>
            <a:r>
              <a:rPr lang="en-US" dirty="0"/>
              <a:t>#Still significant autocorrelation in the differenced series (seasonality)</a:t>
            </a:r>
          </a:p>
          <a:p>
            <a:r>
              <a:rPr lang="en-US" dirty="0" err="1"/>
              <a:t>acf</a:t>
            </a:r>
            <a:r>
              <a:rPr lang="en-US" dirty="0"/>
              <a:t>(diff(co2))</a:t>
            </a:r>
          </a:p>
          <a:p>
            <a:r>
              <a:rPr lang="en-US" dirty="0"/>
              <a:t>#Try to difference out the seasonality…</a:t>
            </a:r>
          </a:p>
          <a:p>
            <a:r>
              <a:rPr lang="en-US" dirty="0" err="1"/>
              <a:t>acf</a:t>
            </a:r>
            <a:r>
              <a:rPr lang="en-US" dirty="0"/>
              <a:t>(diff(diff(diff(co2,lag=1),lag=6),lag=12))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6D280D-8141-4FE3-84FA-10127734B4AA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1436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6D280D-8141-4FE3-84FA-10127734B4A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628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6D280D-8141-4FE3-84FA-10127734B4A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2911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### R Code for Time Series Decomposition ###</a:t>
            </a:r>
          </a:p>
          <a:p>
            <a:endParaRPr lang="en-US" dirty="0"/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 Install “forecast” package if it is not already installed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if(!require(forecast)){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install.packages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("forecast")}</a:t>
            </a:r>
            <a:endParaRPr lang="en-US" dirty="0"/>
          </a:p>
          <a:p>
            <a:endParaRPr lang="en-US" dirty="0"/>
          </a:p>
          <a:p>
            <a:r>
              <a:rPr lang="en-US" dirty="0"/>
              <a:t># Library for time series modeling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ea typeface="Gulim" panose="020B0600000101010101" pitchFamily="34" charset="-127"/>
                <a:cs typeface="Consolas" panose="020B0609020204030204" pitchFamily="49" charset="0"/>
              </a:rPr>
              <a:t>library(forecast)</a:t>
            </a: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  <a:ea typeface="Gulim" panose="020B0600000101010101" pitchFamily="34" charset="-127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ea typeface="Gulim" panose="020B0600000101010101" pitchFamily="34" charset="-127"/>
                <a:cs typeface="Consolas" panose="020B0609020204030204" pitchFamily="49" charset="0"/>
              </a:rPr>
              <a:t># Time series decomposition function in R applied for co2 data set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ea typeface="Gulim" panose="020B0600000101010101" pitchFamily="34" charset="-127"/>
                <a:cs typeface="Consolas" panose="020B0609020204030204" pitchFamily="49" charset="0"/>
              </a:rPr>
              <a:t>decom = decompose(co2)</a:t>
            </a: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  <a:ea typeface="Gulim" panose="020B0600000101010101" pitchFamily="34" charset="-127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ea typeface="Gulim" panose="020B0600000101010101" pitchFamily="34" charset="-127"/>
                <a:cs typeface="Consolas" panose="020B0609020204030204" pitchFamily="49" charset="0"/>
              </a:rPr>
              <a:t># Plot the decomposition of the co2 time series data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ea typeface="Gulim" panose="020B0600000101010101" pitchFamily="34" charset="-127"/>
                <a:cs typeface="Consolas" panose="020B0609020204030204" pitchFamily="49" charset="0"/>
              </a:rPr>
              <a:t>plot(decom)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lang="en-US" dirty="0">
              <a:latin typeface="Consolas" panose="020B0609020204030204" pitchFamily="49" charset="0"/>
              <a:ea typeface="Gulim" panose="020B0600000101010101" pitchFamily="34" charset="-127"/>
              <a:cs typeface="Consolas" panose="020B0609020204030204" pitchFamily="49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6D280D-8141-4FE3-84FA-10127734B4A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3993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6D280D-8141-4FE3-84FA-10127734B4A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3566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6D280D-8141-4FE3-84FA-10127734B4A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3387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200" b="0" dirty="0">
                <a:latin typeface="Consolas" panose="020B0609020204030204" pitchFamily="49" charset="0"/>
                <a:cs typeface="Consolas" panose="020B0609020204030204" pitchFamily="49" charset="0"/>
              </a:rPr>
              <a:t>### Trend Forecast: R Code with comments ###</a:t>
            </a:r>
          </a:p>
          <a:p>
            <a:pPr marL="0" indent="0">
              <a:buNone/>
            </a:pPr>
            <a:endParaRPr lang="en-US" sz="1200" b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if(!require(forecast)){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install.packages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(“forecast")}</a:t>
            </a:r>
            <a:endParaRPr lang="en-US" sz="1200" b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if(!require(ggplot2)){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install.packages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("ggplot2")}</a:t>
            </a:r>
          </a:p>
          <a:p>
            <a:pPr marL="0" indent="0">
              <a:buNone/>
            </a:pPr>
            <a:endParaRPr lang="en-US" sz="1200" b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200" b="0" dirty="0">
                <a:latin typeface="Consolas" panose="020B0609020204030204" pitchFamily="49" charset="0"/>
                <a:cs typeface="Consolas" panose="020B0609020204030204" pitchFamily="49" charset="0"/>
              </a:rPr>
              <a:t># Forecast Library for time series</a:t>
            </a:r>
          </a:p>
          <a:p>
            <a:pPr marL="0" indent="0">
              <a:buNone/>
            </a:pPr>
            <a:r>
              <a:rPr lang="en-US" sz="1200" b="0" dirty="0">
                <a:latin typeface="Consolas" panose="020B0609020204030204" pitchFamily="49" charset="0"/>
                <a:cs typeface="Consolas" panose="020B0609020204030204" pitchFamily="49" charset="0"/>
              </a:rPr>
              <a:t>library(forecast)</a:t>
            </a:r>
          </a:p>
          <a:p>
            <a:pPr marL="0" indent="0">
              <a:buNone/>
            </a:pPr>
            <a:r>
              <a:rPr lang="en-US" sz="1200" b="0" dirty="0">
                <a:latin typeface="Consolas" panose="020B0609020204030204" pitchFamily="49" charset="0"/>
                <a:cs typeface="Consolas" panose="020B0609020204030204" pitchFamily="49" charset="0"/>
              </a:rPr>
              <a:t># ggplot2 Library for plotting</a:t>
            </a:r>
          </a:p>
          <a:p>
            <a:pPr marL="0" indent="0">
              <a:buNone/>
            </a:pPr>
            <a:r>
              <a:rPr lang="en-US" sz="1200" b="0" dirty="0">
                <a:latin typeface="Consolas" panose="020B0609020204030204" pitchFamily="49" charset="0"/>
                <a:cs typeface="Consolas" panose="020B0609020204030204" pitchFamily="49" charset="0"/>
              </a:rPr>
              <a:t>library(ggplot2)</a:t>
            </a:r>
          </a:p>
          <a:p>
            <a:pPr marL="0" indent="0">
              <a:buNone/>
            </a:pPr>
            <a:endParaRPr lang="en-US" sz="1200" b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200" b="0" dirty="0">
                <a:latin typeface="Consolas" panose="020B0609020204030204" pitchFamily="49" charset="0"/>
                <a:cs typeface="Consolas" panose="020B0609020204030204" pitchFamily="49" charset="0"/>
              </a:rPr>
              <a:t># Set the seed for random data generation so we all have same results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set.seed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(41)</a:t>
            </a:r>
            <a:endParaRPr lang="en-US" sz="1200" b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sz="1200" b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200" b="0" dirty="0">
                <a:latin typeface="Consolas" panose="020B0609020204030204" pitchFamily="49" charset="0"/>
                <a:cs typeface="Consolas" panose="020B0609020204030204" pitchFamily="49" charset="0"/>
              </a:rPr>
              <a:t># Generate random data using Brownian Motion with positive drift</a:t>
            </a:r>
          </a:p>
          <a:p>
            <a:pPr marL="0" indent="0">
              <a:buNone/>
            </a:pPr>
            <a:r>
              <a:rPr lang="en-US" sz="1200" b="0" dirty="0">
                <a:latin typeface="Consolas" panose="020B0609020204030204" pitchFamily="49" charset="0"/>
                <a:cs typeface="Consolas" panose="020B0609020204030204" pitchFamily="49" charset="0"/>
              </a:rPr>
              <a:t>Variable = </a:t>
            </a:r>
            <a:r>
              <a:rPr lang="en-US" sz="1200" b="0" dirty="0" err="1">
                <a:latin typeface="Consolas" panose="020B0609020204030204" pitchFamily="49" charset="0"/>
                <a:cs typeface="Consolas" panose="020B0609020204030204" pitchFamily="49" charset="0"/>
              </a:rPr>
              <a:t>cumsum</a:t>
            </a:r>
            <a:r>
              <a:rPr lang="en-US" sz="1200" b="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200" b="0" dirty="0" err="1">
                <a:latin typeface="Consolas" panose="020B0609020204030204" pitchFamily="49" charset="0"/>
                <a:cs typeface="Consolas" panose="020B0609020204030204" pitchFamily="49" charset="0"/>
              </a:rPr>
              <a:t>rnorm</a:t>
            </a:r>
            <a:r>
              <a:rPr lang="en-US" sz="1200" b="0" dirty="0">
                <a:latin typeface="Consolas" panose="020B0609020204030204" pitchFamily="49" charset="0"/>
                <a:cs typeface="Consolas" panose="020B0609020204030204" pitchFamily="49" charset="0"/>
              </a:rPr>
              <a:t>(n = 50,mean = 1,sd = 4))</a:t>
            </a:r>
          </a:p>
          <a:p>
            <a:pPr marL="0" indent="0">
              <a:buNone/>
            </a:pPr>
            <a:endParaRPr lang="en-US" sz="1200" b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200" b="0" dirty="0">
                <a:latin typeface="Consolas" panose="020B0609020204030204" pitchFamily="49" charset="0"/>
                <a:cs typeface="Consolas" panose="020B0609020204030204" pitchFamily="49" charset="0"/>
              </a:rPr>
              <a:t># Convert the random data to a R Time Series Object</a:t>
            </a:r>
          </a:p>
          <a:p>
            <a:pPr marL="0" indent="0">
              <a:buNone/>
            </a:pPr>
            <a:r>
              <a:rPr lang="en-US" sz="1200" b="0" dirty="0">
                <a:latin typeface="Consolas" panose="020B0609020204030204" pitchFamily="49" charset="0"/>
                <a:cs typeface="Consolas" panose="020B0609020204030204" pitchFamily="49" charset="0"/>
              </a:rPr>
              <a:t>Variable = </a:t>
            </a:r>
            <a:r>
              <a:rPr lang="en-US" sz="1200" b="0" dirty="0" err="1">
                <a:latin typeface="Consolas" panose="020B0609020204030204" pitchFamily="49" charset="0"/>
                <a:cs typeface="Consolas" panose="020B0609020204030204" pitchFamily="49" charset="0"/>
              </a:rPr>
              <a:t>ts</a:t>
            </a:r>
            <a:r>
              <a:rPr lang="en-US" sz="1200" b="0" dirty="0">
                <a:latin typeface="Consolas" panose="020B0609020204030204" pitchFamily="49" charset="0"/>
                <a:cs typeface="Consolas" panose="020B0609020204030204" pitchFamily="49" charset="0"/>
              </a:rPr>
              <a:t>(Variable, frequency=1)</a:t>
            </a:r>
          </a:p>
          <a:p>
            <a:pPr marL="0" indent="0">
              <a:buNone/>
            </a:pPr>
            <a:endParaRPr lang="en-US" sz="1200" b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200" b="0" dirty="0">
                <a:latin typeface="Consolas" panose="020B0609020204030204" pitchFamily="49" charset="0"/>
                <a:cs typeface="Consolas" panose="020B0609020204030204" pitchFamily="49" charset="0"/>
              </a:rPr>
              <a:t># Model with Linear Trend Model</a:t>
            </a:r>
          </a:p>
          <a:p>
            <a:pPr marL="0" indent="0">
              <a:buNone/>
            </a:pPr>
            <a:r>
              <a:rPr lang="en-US" sz="1200" b="0" dirty="0" err="1"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linear_lm</a:t>
            </a:r>
            <a:r>
              <a:rPr lang="en-US" sz="1200" b="0" dirty="0"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= </a:t>
            </a:r>
            <a:r>
              <a:rPr lang="en-US" sz="1200" b="0" dirty="0" err="1"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tslm</a:t>
            </a:r>
            <a:r>
              <a:rPr lang="en-US" sz="1200" b="0" dirty="0"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(Variable ~ trend)</a:t>
            </a:r>
          </a:p>
          <a:p>
            <a:pPr marL="0" indent="0">
              <a:buNone/>
            </a:pPr>
            <a:endParaRPr lang="en-US" sz="1200" b="0" dirty="0">
              <a:highlight>
                <a:srgbClr val="FFFF00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200" b="0" dirty="0"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# Summary of the model</a:t>
            </a:r>
          </a:p>
          <a:p>
            <a:pPr marL="0" indent="0">
              <a:buNone/>
            </a:pPr>
            <a:r>
              <a:rPr lang="en-US" sz="1200" b="0" dirty="0"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summary(</a:t>
            </a:r>
            <a:r>
              <a:rPr lang="en-US" sz="1200" b="0" dirty="0" err="1"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linear_lm</a:t>
            </a:r>
            <a:r>
              <a:rPr lang="en-US" sz="1200" b="0" dirty="0"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endParaRPr lang="en-US" sz="1200" b="0" dirty="0">
              <a:highlight>
                <a:srgbClr val="FFFF00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200" b="0" dirty="0"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# Forecast for next 20 time points</a:t>
            </a:r>
          </a:p>
          <a:p>
            <a:pPr marL="0" indent="0">
              <a:buNone/>
            </a:pPr>
            <a:r>
              <a:rPr lang="en-US" sz="1200" b="0" dirty="0" err="1"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forecast_lm</a:t>
            </a:r>
            <a:r>
              <a:rPr lang="en-US" sz="1200" b="0" dirty="0"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= forecast(</a:t>
            </a:r>
            <a:r>
              <a:rPr lang="en-US" sz="1200" b="0" dirty="0" err="1"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linear_lm</a:t>
            </a:r>
            <a:r>
              <a:rPr lang="en-US" sz="1200" b="0" dirty="0"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, h = 20)</a:t>
            </a:r>
          </a:p>
          <a:p>
            <a:pPr marL="0" indent="0">
              <a:buNone/>
            </a:pPr>
            <a:endParaRPr lang="en-US" sz="1200" b="0" dirty="0">
              <a:highlight>
                <a:srgbClr val="FFFF00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200" b="0" dirty="0"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# Plot the time series with forecast</a:t>
            </a:r>
          </a:p>
          <a:p>
            <a:pPr marL="0" indent="0">
              <a:buNone/>
            </a:pPr>
            <a:r>
              <a:rPr lang="en-US" sz="1200" b="0" dirty="0" err="1">
                <a:latin typeface="Consolas" panose="020B0609020204030204" pitchFamily="49" charset="0"/>
                <a:cs typeface="Consolas" panose="020B0609020204030204" pitchFamily="49" charset="0"/>
              </a:rPr>
              <a:t>autoplot</a:t>
            </a:r>
            <a:r>
              <a:rPr lang="en-US" sz="1200" b="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200" b="0" dirty="0" err="1">
                <a:latin typeface="Consolas" panose="020B0609020204030204" pitchFamily="49" charset="0"/>
                <a:cs typeface="Consolas" panose="020B0609020204030204" pitchFamily="49" charset="0"/>
              </a:rPr>
              <a:t>forecast_lm</a:t>
            </a:r>
            <a:r>
              <a:rPr lang="en-US" sz="1200" b="0" dirty="0">
                <a:latin typeface="Consolas" panose="020B0609020204030204" pitchFamily="49" charset="0"/>
                <a:cs typeface="Consolas" panose="020B0609020204030204" pitchFamily="49" charset="0"/>
              </a:rPr>
              <a:t>, PI=F, </a:t>
            </a:r>
            <a:r>
              <a:rPr lang="en-US" sz="1200" b="0" dirty="0" err="1">
                <a:latin typeface="Consolas" panose="020B0609020204030204" pitchFamily="49" charset="0"/>
                <a:cs typeface="Consolas" panose="020B0609020204030204" pitchFamily="49" charset="0"/>
              </a:rPr>
              <a:t>flwd</a:t>
            </a:r>
            <a:r>
              <a:rPr lang="en-US" sz="1200" b="0" dirty="0">
                <a:latin typeface="Consolas" panose="020B0609020204030204" pitchFamily="49" charset="0"/>
                <a:cs typeface="Consolas" panose="020B0609020204030204" pitchFamily="49" charset="0"/>
              </a:rPr>
              <a:t>=3)</a:t>
            </a:r>
            <a:endParaRPr lang="en-US" b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b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6D280D-8141-4FE3-84FA-10127734B4A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1205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200" b="0" dirty="0">
                <a:latin typeface="Consolas" panose="020B0609020204030204" pitchFamily="49" charset="0"/>
                <a:cs typeface="Consolas" panose="020B0609020204030204" pitchFamily="49" charset="0"/>
              </a:rPr>
              <a:t>### Trend Forecast: R Code with comments ###</a:t>
            </a:r>
          </a:p>
          <a:p>
            <a:pPr marL="0" indent="0">
              <a:buNone/>
            </a:pPr>
            <a:endParaRPr lang="en-US" sz="1200" b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if(!require(forecast)){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install.packages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(“forecast")}</a:t>
            </a:r>
            <a:endParaRPr lang="en-US" sz="1200" b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if(!require(ggplot2)){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install.packages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("ggplot2")}</a:t>
            </a:r>
          </a:p>
          <a:p>
            <a:pPr marL="0" indent="0">
              <a:buNone/>
            </a:pPr>
            <a:endParaRPr lang="en-US" sz="1200" b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200" b="0" dirty="0">
                <a:latin typeface="Consolas" panose="020B0609020204030204" pitchFamily="49" charset="0"/>
                <a:cs typeface="Consolas" panose="020B0609020204030204" pitchFamily="49" charset="0"/>
              </a:rPr>
              <a:t># Forecast Library for time series</a:t>
            </a:r>
          </a:p>
          <a:p>
            <a:pPr marL="0" indent="0">
              <a:buNone/>
            </a:pPr>
            <a:r>
              <a:rPr lang="en-US" sz="1200" b="0" dirty="0">
                <a:latin typeface="Consolas" panose="020B0609020204030204" pitchFamily="49" charset="0"/>
                <a:cs typeface="Consolas" panose="020B0609020204030204" pitchFamily="49" charset="0"/>
              </a:rPr>
              <a:t>library(forecast)</a:t>
            </a:r>
          </a:p>
          <a:p>
            <a:pPr marL="0" indent="0">
              <a:buNone/>
            </a:pPr>
            <a:r>
              <a:rPr lang="en-US" sz="1200" b="0" dirty="0">
                <a:latin typeface="Consolas" panose="020B0609020204030204" pitchFamily="49" charset="0"/>
                <a:cs typeface="Consolas" panose="020B0609020204030204" pitchFamily="49" charset="0"/>
              </a:rPr>
              <a:t># ggplot2 Library for plotting</a:t>
            </a:r>
          </a:p>
          <a:p>
            <a:pPr marL="0" indent="0">
              <a:buNone/>
            </a:pPr>
            <a:r>
              <a:rPr lang="en-US" sz="1200" b="0" dirty="0">
                <a:latin typeface="Consolas" panose="020B0609020204030204" pitchFamily="49" charset="0"/>
                <a:cs typeface="Consolas" panose="020B0609020204030204" pitchFamily="49" charset="0"/>
              </a:rPr>
              <a:t>library(ggplot2)</a:t>
            </a:r>
          </a:p>
          <a:p>
            <a:pPr marL="0" indent="0">
              <a:buNone/>
            </a:pPr>
            <a:endParaRPr lang="en-US" sz="1200" b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200" b="0" dirty="0">
                <a:latin typeface="Consolas" panose="020B0609020204030204" pitchFamily="49" charset="0"/>
                <a:cs typeface="Consolas" panose="020B0609020204030204" pitchFamily="49" charset="0"/>
              </a:rPr>
              <a:t># Set the seed for random data generation so we all have same results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set.seed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(41)</a:t>
            </a:r>
            <a:endParaRPr lang="en-US" sz="1200" b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sz="1200" b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200" b="0" dirty="0">
                <a:latin typeface="Consolas" panose="020B0609020204030204" pitchFamily="49" charset="0"/>
                <a:cs typeface="Consolas" panose="020B0609020204030204" pitchFamily="49" charset="0"/>
              </a:rPr>
              <a:t># Generate random data using Brownian Motion with positive drift</a:t>
            </a:r>
          </a:p>
          <a:p>
            <a:pPr marL="0" indent="0">
              <a:buNone/>
            </a:pPr>
            <a:r>
              <a:rPr lang="en-US" sz="1200" b="0" dirty="0">
                <a:latin typeface="Consolas" panose="020B0609020204030204" pitchFamily="49" charset="0"/>
                <a:cs typeface="Consolas" panose="020B0609020204030204" pitchFamily="49" charset="0"/>
              </a:rPr>
              <a:t>Variable = </a:t>
            </a:r>
            <a:r>
              <a:rPr lang="en-US" sz="1200" b="0" dirty="0" err="1">
                <a:latin typeface="Consolas" panose="020B0609020204030204" pitchFamily="49" charset="0"/>
                <a:cs typeface="Consolas" panose="020B0609020204030204" pitchFamily="49" charset="0"/>
              </a:rPr>
              <a:t>cumsum</a:t>
            </a:r>
            <a:r>
              <a:rPr lang="en-US" sz="1200" b="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200" b="0" dirty="0" err="1">
                <a:latin typeface="Consolas" panose="020B0609020204030204" pitchFamily="49" charset="0"/>
                <a:cs typeface="Consolas" panose="020B0609020204030204" pitchFamily="49" charset="0"/>
              </a:rPr>
              <a:t>rnorm</a:t>
            </a:r>
            <a:r>
              <a:rPr lang="en-US" sz="1200" b="0" dirty="0">
                <a:latin typeface="Consolas" panose="020B0609020204030204" pitchFamily="49" charset="0"/>
                <a:cs typeface="Consolas" panose="020B0609020204030204" pitchFamily="49" charset="0"/>
              </a:rPr>
              <a:t>(n = 50,mean = 1,sd = 4))</a:t>
            </a:r>
          </a:p>
          <a:p>
            <a:pPr marL="0" indent="0">
              <a:buNone/>
            </a:pPr>
            <a:endParaRPr lang="en-US" sz="1200" b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200" b="0" dirty="0">
                <a:latin typeface="Consolas" panose="020B0609020204030204" pitchFamily="49" charset="0"/>
                <a:cs typeface="Consolas" panose="020B0609020204030204" pitchFamily="49" charset="0"/>
              </a:rPr>
              <a:t># Convert the random data to a R Time Series Object</a:t>
            </a:r>
          </a:p>
          <a:p>
            <a:pPr marL="0" indent="0">
              <a:buNone/>
            </a:pPr>
            <a:r>
              <a:rPr lang="en-US" sz="1200" b="0" dirty="0">
                <a:latin typeface="Consolas" panose="020B0609020204030204" pitchFamily="49" charset="0"/>
                <a:cs typeface="Consolas" panose="020B0609020204030204" pitchFamily="49" charset="0"/>
              </a:rPr>
              <a:t>Variable = </a:t>
            </a:r>
            <a:r>
              <a:rPr lang="en-US" sz="1200" b="0" dirty="0" err="1">
                <a:latin typeface="Consolas" panose="020B0609020204030204" pitchFamily="49" charset="0"/>
                <a:cs typeface="Consolas" panose="020B0609020204030204" pitchFamily="49" charset="0"/>
              </a:rPr>
              <a:t>ts</a:t>
            </a:r>
            <a:r>
              <a:rPr lang="en-US" sz="1200" b="0" dirty="0">
                <a:latin typeface="Consolas" panose="020B0609020204030204" pitchFamily="49" charset="0"/>
                <a:cs typeface="Consolas" panose="020B0609020204030204" pitchFamily="49" charset="0"/>
              </a:rPr>
              <a:t>(Variable, frequency=1)</a:t>
            </a:r>
          </a:p>
          <a:p>
            <a:pPr marL="0" indent="0">
              <a:buNone/>
            </a:pPr>
            <a:endParaRPr lang="en-US" sz="1200" b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200" b="0" dirty="0">
                <a:latin typeface="Consolas" panose="020B0609020204030204" pitchFamily="49" charset="0"/>
                <a:cs typeface="Consolas" panose="020B0609020204030204" pitchFamily="49" charset="0"/>
              </a:rPr>
              <a:t># Model with Linear Trend Model</a:t>
            </a:r>
          </a:p>
          <a:p>
            <a:pPr marL="0" indent="0">
              <a:buNone/>
            </a:pPr>
            <a:r>
              <a:rPr lang="en-US" sz="1200" b="0" dirty="0" err="1"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linear_lm</a:t>
            </a:r>
            <a:r>
              <a:rPr lang="en-US" sz="1200" b="0" dirty="0"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= </a:t>
            </a:r>
            <a:r>
              <a:rPr lang="en-US" sz="1200" b="0" dirty="0" err="1"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tslm</a:t>
            </a:r>
            <a:r>
              <a:rPr lang="en-US" sz="1200" b="0" dirty="0"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(Variable ~ trend)</a:t>
            </a:r>
          </a:p>
          <a:p>
            <a:pPr marL="0" indent="0">
              <a:buNone/>
            </a:pPr>
            <a:endParaRPr lang="en-US" sz="1200" b="0" dirty="0">
              <a:highlight>
                <a:srgbClr val="FFFF00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200" b="0" dirty="0"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# Summary of the model</a:t>
            </a:r>
          </a:p>
          <a:p>
            <a:pPr marL="0" indent="0">
              <a:buNone/>
            </a:pPr>
            <a:r>
              <a:rPr lang="en-US" sz="1200" b="0" dirty="0"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summary(</a:t>
            </a:r>
            <a:r>
              <a:rPr lang="en-US" sz="1200" b="0" dirty="0" err="1"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linear_lm</a:t>
            </a:r>
            <a:r>
              <a:rPr lang="en-US" sz="1200" b="0" dirty="0"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endParaRPr lang="en-US" sz="1200" b="0" dirty="0">
              <a:highlight>
                <a:srgbClr val="FFFF00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200" b="0" dirty="0"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# Forecast for next 20 time points</a:t>
            </a:r>
          </a:p>
          <a:p>
            <a:pPr marL="0" indent="0">
              <a:buNone/>
            </a:pPr>
            <a:r>
              <a:rPr lang="en-US" sz="1200" b="0" dirty="0" err="1"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forecast_lm</a:t>
            </a:r>
            <a:r>
              <a:rPr lang="en-US" sz="1200" b="0" dirty="0"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= forecast(</a:t>
            </a:r>
            <a:r>
              <a:rPr lang="en-US" sz="1200" b="0" dirty="0" err="1"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linear_lm</a:t>
            </a:r>
            <a:r>
              <a:rPr lang="en-US" sz="1200" b="0" dirty="0"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, h = 20)</a:t>
            </a:r>
          </a:p>
          <a:p>
            <a:pPr marL="0" indent="0">
              <a:buNone/>
            </a:pPr>
            <a:endParaRPr lang="en-US" sz="1200" b="0" dirty="0">
              <a:highlight>
                <a:srgbClr val="FFFF00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200" b="0" dirty="0"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# Plot the time series with forecast</a:t>
            </a:r>
          </a:p>
          <a:p>
            <a:pPr marL="0" indent="0">
              <a:buNone/>
            </a:pPr>
            <a:r>
              <a:rPr lang="en-US" sz="1200" b="0" dirty="0" err="1">
                <a:latin typeface="Consolas" panose="020B0609020204030204" pitchFamily="49" charset="0"/>
                <a:cs typeface="Consolas" panose="020B0609020204030204" pitchFamily="49" charset="0"/>
              </a:rPr>
              <a:t>autoplot</a:t>
            </a:r>
            <a:r>
              <a:rPr lang="en-US" sz="1200" b="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200" b="0" dirty="0" err="1">
                <a:latin typeface="Consolas" panose="020B0609020204030204" pitchFamily="49" charset="0"/>
                <a:cs typeface="Consolas" panose="020B0609020204030204" pitchFamily="49" charset="0"/>
              </a:rPr>
              <a:t>forecast_lm</a:t>
            </a:r>
            <a:r>
              <a:rPr lang="en-US" sz="1200" b="0" dirty="0">
                <a:latin typeface="Consolas" panose="020B0609020204030204" pitchFamily="49" charset="0"/>
                <a:cs typeface="Consolas" panose="020B0609020204030204" pitchFamily="49" charset="0"/>
              </a:rPr>
              <a:t>, PI=F, </a:t>
            </a:r>
            <a:r>
              <a:rPr lang="en-US" sz="1200" b="0" dirty="0" err="1">
                <a:latin typeface="Consolas" panose="020B0609020204030204" pitchFamily="49" charset="0"/>
                <a:cs typeface="Consolas" panose="020B0609020204030204" pitchFamily="49" charset="0"/>
              </a:rPr>
              <a:t>flwd</a:t>
            </a:r>
            <a:r>
              <a:rPr lang="en-US" sz="1200" b="0" dirty="0">
                <a:latin typeface="Consolas" panose="020B0609020204030204" pitchFamily="49" charset="0"/>
                <a:cs typeface="Consolas" panose="020B0609020204030204" pitchFamily="49" charset="0"/>
              </a:rPr>
              <a:t>=3)</a:t>
            </a:r>
            <a:endParaRPr lang="en-US" b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b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6D280D-8141-4FE3-84FA-10127734B4A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3055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###Seasonal Forecast: R Code###</a:t>
            </a:r>
          </a:p>
          <a:p>
            <a:endParaRPr lang="en-US" b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b="0" dirty="0">
                <a:latin typeface="Consolas" panose="020B0609020204030204" pitchFamily="49" charset="0"/>
                <a:cs typeface="Consolas" panose="020B0609020204030204" pitchFamily="49" charset="0"/>
              </a:rPr>
              <a:t>#Christmas word search data from Google Trends</a:t>
            </a:r>
          </a:p>
          <a:p>
            <a:r>
              <a:rPr lang="en-US" b="0" dirty="0" err="1">
                <a:latin typeface="Consolas" panose="020B0609020204030204" pitchFamily="49" charset="0"/>
                <a:cs typeface="Consolas" panose="020B0609020204030204" pitchFamily="49" charset="0"/>
              </a:rPr>
              <a:t>Christmas_Word_Search</a:t>
            </a:r>
            <a:r>
              <a:rPr lang="en-US" b="0" dirty="0">
                <a:latin typeface="Consolas" panose="020B0609020204030204" pitchFamily="49" charset="0"/>
                <a:cs typeface="Consolas" panose="020B0609020204030204" pitchFamily="49" charset="0"/>
              </a:rPr>
              <a:t> = c(50, 55, 58, 91, 52, 9, 4, 3, 2, 2, 2, 2, 2, 1, 2, 2, 2, 1, 1, 2, 2, 1, 1, 1, 1, 1, 1, 1, 1, 1, 2, 2, 2, 2, 2, 2, 2, 2, 3, 3, 3, 4, 4, 5, 5, 7, 8, 9, 14, 21, 27, 34, 51, 56, 58, 74, 74, 9, 4, 3, 2, 2, 2, 2, 2, 2, 1, 1, 1, 2, 1, 1, 1, 1, 1, 1, 1, 1, 1, 1, 1, 1, 1, 2, 2, 2, 2, 2, 2, 2, 3, 3, 3, 4, 4, 5, 6, 7, 8, 9, 13, 19, 26, 33, 47, 54, 56, 67, 90, 11, 5, 3, 2, 2, 2, 2, 2, 2, 2, 2, 2, 1, 1, 1, 1, 1, 1, 1, 1, 1, 1, 2, 2, 2, 2, 2, 2, 2, 2, 2, 2, 3, 3, 3, 4, 4, 5, 5, 6, 7, 8, 10, 13, 20, 25, 31, 39, 52, 56, 65, 97, 13, 6, 3, 3, 2, 2, 2, 2, 2, 2, 1, 2, 2, 2, 2, 2, 2, 2, 2, 2, 2, 2, 2, 2, 2, 2, 2, 2, 2, 2, 2, 2, 2, 2, 3, 3, 4, 4, 4, 6, 6, 7, 8, 10, 16, 22, 29, 37, 51, 51, 54, 100, 16, 6, 3, 3, 2, 2, 2, 2, 2, 2, 1, 2, 1, 1, 1, 1, 2, 2, 1, 2, 1, 1, 2, 1, 2, 2, 2, 2, 2, 2, 2, 2, 2, 3, 3, 3, 4, 4, 5, 6, 7, 8, 9, 11, 17, 22, 27)</a:t>
            </a:r>
          </a:p>
          <a:p>
            <a:endParaRPr lang="en-US" b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b="0" dirty="0">
                <a:latin typeface="Consolas" panose="020B0609020204030204" pitchFamily="49" charset="0"/>
                <a:cs typeface="Consolas" panose="020B0609020204030204" pitchFamily="49" charset="0"/>
              </a:rPr>
              <a:t># Convert the data to R Time Series object (Here frequency is 52 since we have weekly data over 5 years)</a:t>
            </a:r>
          </a:p>
          <a:p>
            <a:r>
              <a:rPr lang="en-US" b="0" dirty="0" err="1">
                <a:latin typeface="Consolas" panose="020B0609020204030204" pitchFamily="49" charset="0"/>
                <a:cs typeface="Consolas" panose="020B0609020204030204" pitchFamily="49" charset="0"/>
              </a:rPr>
              <a:t>Christmas_Word_Search</a:t>
            </a:r>
            <a:r>
              <a:rPr lang="en-US" b="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b="0" dirty="0" err="1">
                <a:latin typeface="Consolas" panose="020B0609020204030204" pitchFamily="49" charset="0"/>
                <a:cs typeface="Consolas" panose="020B0609020204030204" pitchFamily="49" charset="0"/>
              </a:rPr>
              <a:t>ts</a:t>
            </a:r>
            <a:r>
              <a:rPr lang="en-US" b="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b="0" dirty="0" err="1">
                <a:latin typeface="Consolas" panose="020B0609020204030204" pitchFamily="49" charset="0"/>
                <a:cs typeface="Consolas" panose="020B0609020204030204" pitchFamily="49" charset="0"/>
              </a:rPr>
              <a:t>Christmas_Word_Search,start</a:t>
            </a:r>
            <a:r>
              <a:rPr lang="en-US" b="0" dirty="0">
                <a:latin typeface="Consolas" panose="020B0609020204030204" pitchFamily="49" charset="0"/>
                <a:cs typeface="Consolas" panose="020B0609020204030204" pitchFamily="49" charset="0"/>
              </a:rPr>
              <a:t> = c(2016,12),end = c(2021,11),frequency = 52)</a:t>
            </a:r>
          </a:p>
          <a:p>
            <a:endParaRPr lang="en-US" b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b="0" dirty="0">
                <a:latin typeface="Consolas" panose="020B0609020204030204" pitchFamily="49" charset="0"/>
                <a:cs typeface="Consolas" panose="020B0609020204030204" pitchFamily="49" charset="0"/>
              </a:rPr>
              <a:t># Model for seasons</a:t>
            </a:r>
          </a:p>
          <a:p>
            <a:r>
              <a:rPr lang="en-US" sz="1200" b="0" dirty="0" err="1"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season_lm</a:t>
            </a:r>
            <a:r>
              <a:rPr lang="en-US" sz="1200" b="0" dirty="0"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200" b="0" dirty="0" err="1"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tslm</a:t>
            </a:r>
            <a:r>
              <a:rPr lang="en-US" sz="1200" b="0" dirty="0"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200" b="0" dirty="0" err="1"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Christmas_Word_Search</a:t>
            </a:r>
            <a:r>
              <a:rPr lang="en-US" sz="1200" b="0" dirty="0"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~ season)</a:t>
            </a:r>
          </a:p>
          <a:p>
            <a:endParaRPr lang="en-US" sz="1200" b="0" dirty="0">
              <a:highlight>
                <a:srgbClr val="FFFF00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200" b="0" dirty="0"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# Summary of the model</a:t>
            </a:r>
          </a:p>
          <a:p>
            <a:r>
              <a:rPr lang="en-US" sz="1200" b="0" dirty="0"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summary(</a:t>
            </a:r>
            <a:r>
              <a:rPr lang="en-US" sz="1200" b="0" dirty="0" err="1"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season_lm</a:t>
            </a:r>
            <a:r>
              <a:rPr lang="en-US" sz="1200" b="0" dirty="0"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sz="1200" b="0" dirty="0">
              <a:highlight>
                <a:srgbClr val="FFFF00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200" b="0" dirty="0"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# Forecast for next 2 years: (i.e., 104 weeks for 2 years)</a:t>
            </a:r>
          </a:p>
          <a:p>
            <a:r>
              <a:rPr lang="en-US" sz="1200" b="0" dirty="0" err="1">
                <a:latin typeface="Consolas" panose="020B0609020204030204" pitchFamily="49" charset="0"/>
                <a:cs typeface="Consolas" panose="020B0609020204030204" pitchFamily="49" charset="0"/>
              </a:rPr>
              <a:t>forecast_christmas</a:t>
            </a:r>
            <a:r>
              <a:rPr lang="en-US" sz="1200" b="0" dirty="0">
                <a:latin typeface="Consolas" panose="020B0609020204030204" pitchFamily="49" charset="0"/>
                <a:cs typeface="Consolas" panose="020B0609020204030204" pitchFamily="49" charset="0"/>
              </a:rPr>
              <a:t> = forecast(</a:t>
            </a:r>
            <a:r>
              <a:rPr lang="en-US" sz="1200" b="0" dirty="0" err="1">
                <a:latin typeface="Consolas" panose="020B0609020204030204" pitchFamily="49" charset="0"/>
                <a:cs typeface="Consolas" panose="020B0609020204030204" pitchFamily="49" charset="0"/>
              </a:rPr>
              <a:t>season_lm,h</a:t>
            </a:r>
            <a:r>
              <a:rPr lang="en-US" sz="1200" b="0" dirty="0">
                <a:latin typeface="Consolas" panose="020B0609020204030204" pitchFamily="49" charset="0"/>
                <a:cs typeface="Consolas" panose="020B0609020204030204" pitchFamily="49" charset="0"/>
              </a:rPr>
              <a:t>=104)</a:t>
            </a:r>
          </a:p>
          <a:p>
            <a:endParaRPr lang="en-US" sz="1200" b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200" b="0" dirty="0">
                <a:latin typeface="Consolas" panose="020B0609020204030204" pitchFamily="49" charset="0"/>
                <a:cs typeface="Consolas" panose="020B0609020204030204" pitchFamily="49" charset="0"/>
              </a:rPr>
              <a:t>#Plot the forecast data</a:t>
            </a:r>
          </a:p>
          <a:p>
            <a:r>
              <a:rPr lang="en-US" sz="1200" b="0" dirty="0" err="1">
                <a:latin typeface="Consolas" panose="020B0609020204030204" pitchFamily="49" charset="0"/>
                <a:cs typeface="Consolas" panose="020B0609020204030204" pitchFamily="49" charset="0"/>
              </a:rPr>
              <a:t>autoplot</a:t>
            </a:r>
            <a:r>
              <a:rPr lang="en-US" sz="1200" b="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200" b="0" dirty="0" err="1">
                <a:latin typeface="Consolas" panose="020B0609020204030204" pitchFamily="49" charset="0"/>
                <a:cs typeface="Consolas" panose="020B0609020204030204" pitchFamily="49" charset="0"/>
              </a:rPr>
              <a:t>forecast_christmas,PI</a:t>
            </a:r>
            <a:r>
              <a:rPr lang="en-US" sz="1200" b="0" dirty="0">
                <a:latin typeface="Consolas" panose="020B0609020204030204" pitchFamily="49" charset="0"/>
                <a:cs typeface="Consolas" panose="020B0609020204030204" pitchFamily="49" charset="0"/>
              </a:rPr>
              <a:t>=F)</a:t>
            </a:r>
          </a:p>
          <a:p>
            <a:endParaRPr lang="en-US" b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6D280D-8141-4FE3-84FA-10127734B4A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7782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5C601-96B0-44D6-983F-A672DD391789}" type="datetime1">
              <a:rPr lang="en-US" smtClean="0"/>
              <a:t>12/7/21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CD05AA8-4F05-4346-A628-D3B7F23021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1104" y="694466"/>
            <a:ext cx="6172732" cy="146168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400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Title goes here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70BFAE25-7C29-E842-BF2D-CFB202EDD61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1103" y="2773301"/>
            <a:ext cx="5532969" cy="406195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>
              <a:buNone/>
              <a:defRPr sz="160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  <a:cs typeface="Arial"/>
              </a:defRPr>
            </a:lvl1pPr>
            <a:lvl2pPr>
              <a:defRPr sz="2000">
                <a:solidFill>
                  <a:schemeClr val="bg1"/>
                </a:solidFill>
                <a:latin typeface="Arial"/>
                <a:cs typeface="Arial"/>
              </a:defRPr>
            </a:lvl2pPr>
            <a:lvl3pPr>
              <a:defRPr sz="2000">
                <a:solidFill>
                  <a:schemeClr val="bg1"/>
                </a:solidFill>
                <a:latin typeface="Arial"/>
                <a:cs typeface="Arial"/>
              </a:defRPr>
            </a:lvl3pPr>
            <a:lvl4pPr>
              <a:defRPr sz="2000">
                <a:solidFill>
                  <a:schemeClr val="bg1"/>
                </a:solidFill>
                <a:latin typeface="Arial"/>
                <a:cs typeface="Arial"/>
              </a:defRPr>
            </a:lvl4pPr>
            <a:lvl5pPr>
              <a:defRPr sz="2000">
                <a:solidFill>
                  <a:schemeClr val="bg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Date goes here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4C38E1B-CF31-4048-938C-7026D1CC6F3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91104" y="2242898"/>
            <a:ext cx="6172732" cy="443650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marR="0" indent="0" algn="l" defTabSz="457200" rtl="0" eaLnBrk="1" fontAlgn="auto" latinLnBrk="0" hangingPunct="1">
              <a:lnSpc>
                <a:spcPts val="27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 baseline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  <a:cs typeface="Arial"/>
              </a:defRPr>
            </a:lvl1pPr>
            <a:lvl2pPr>
              <a:defRPr sz="2000">
                <a:solidFill>
                  <a:schemeClr val="bg1"/>
                </a:solidFill>
                <a:latin typeface="Arial"/>
                <a:cs typeface="Arial"/>
              </a:defRPr>
            </a:lvl2pPr>
            <a:lvl3pPr>
              <a:defRPr sz="2000">
                <a:solidFill>
                  <a:schemeClr val="bg1"/>
                </a:solidFill>
                <a:latin typeface="Arial"/>
                <a:cs typeface="Arial"/>
              </a:defRPr>
            </a:lvl3pPr>
            <a:lvl4pPr>
              <a:defRPr sz="2000">
                <a:solidFill>
                  <a:schemeClr val="bg1"/>
                </a:solidFill>
                <a:latin typeface="Arial"/>
                <a:cs typeface="Arial"/>
              </a:defRPr>
            </a:lvl4pPr>
            <a:lvl5pPr>
              <a:defRPr sz="2000">
                <a:solidFill>
                  <a:schemeClr val="bg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Speaker name goes here</a:t>
            </a:r>
          </a:p>
        </p:txBody>
      </p:sp>
    </p:spTree>
    <p:extLst>
      <p:ext uri="{BB962C8B-B14F-4D97-AF65-F5344CB8AC3E}">
        <p14:creationId xmlns:p14="http://schemas.microsoft.com/office/powerpoint/2010/main" val="2022961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" y="33090"/>
            <a:ext cx="10058400" cy="145075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866CE-193D-4E7B-A0AC-01E003E8DE33}" type="datetime1">
              <a:rPr lang="en-US" smtClean="0"/>
              <a:t>12/7/21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115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  <a:prstGeom prst="rect">
            <a:avLst/>
          </a:prstGeo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B17ED-AC06-4832-A548-C53A940385B0}" type="datetime1">
              <a:rPr lang="en-US" smtClean="0"/>
              <a:t>12/7/21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50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8299" y="1493683"/>
            <a:ext cx="10058400" cy="4023360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CCD7D-D357-4C63-AE66-17D50AC82DF6}" type="datetime1">
              <a:rPr lang="en-US" smtClean="0"/>
              <a:t>12/7/21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25623" y="6459784"/>
            <a:ext cx="1312025" cy="365125"/>
          </a:xfrm>
        </p:spPr>
        <p:txBody>
          <a:bodyPr/>
          <a:lstStyle/>
          <a:p>
            <a:fld id="{401CF334-2D5C-4859-84A6-CA7E6E43FA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A500C3CC-6E7A-C846-8357-85286E46385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8299" y="994592"/>
            <a:ext cx="11483730" cy="443650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8" name="Title 8">
            <a:extLst>
              <a:ext uri="{FF2B5EF4-FFF2-40B4-BE49-F238E27FC236}">
                <a16:creationId xmlns:a16="http://schemas.microsoft.com/office/drawing/2014/main" id="{42A7B19B-02F6-F147-AA29-5263FB613C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299" y="281317"/>
            <a:ext cx="11483731" cy="71327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2738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  <a:prstGeom prst="rect">
            <a:avLst/>
          </a:prstGeo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8569E0-DECE-4319-B130-8F4DADAE09AA}" type="datetime1">
              <a:rPr lang="en-US" smtClean="0"/>
              <a:t>12/7/21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3117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5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E2D66-587B-474F-9A28-7A4A1BA7A1B9}" type="datetime1">
              <a:rPr lang="en-US" smtClean="0"/>
              <a:t>12/7/21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579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  <a:prstGeom prst="rect">
            <a:avLst/>
          </a:prstGeo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28676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  <a:prstGeom prst="rect">
            <a:avLst/>
          </a:prstGeo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310B8-A9D8-4056-8E67-314B847182BA}" type="datetime1">
              <a:rPr lang="en-US" smtClean="0"/>
              <a:t>12/7/21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270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" y="33090"/>
            <a:ext cx="10058400" cy="145075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2D9A3-DBDF-4744-BD1D-08BDEC5DADAE}" type="datetime1">
              <a:rPr lang="en-US" smtClean="0"/>
              <a:t>12/7/21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090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9F4BA-5724-4FED-8D23-E4D16C23EF38}" type="datetime1">
              <a:rPr lang="en-US" smtClean="0"/>
              <a:t>12/7/21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129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  <a:prstGeom prst="rect">
            <a:avLst/>
          </a:prstGeo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5FCFC4EC-0AC9-45A3-ABA7-4F5311BBD56D}" type="datetime1">
              <a:rPr lang="en-US" smtClean="0"/>
              <a:t>12/7/21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773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  <a:prstGeom prst="rect">
            <a:avLst/>
          </a:prstGeo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  <a:prstGeom prst="rect">
            <a:avLst/>
          </a:prstGeo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66ED0-5099-43EF-94AA-BA2DC5B048AE}" type="datetime1">
              <a:rPr lang="en-US" smtClean="0"/>
              <a:t>12/7/21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Statistical Science, Southern Methodist University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573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F47A4837-8453-48F2-A272-915956651473}" type="datetime1">
              <a:rPr lang="en-US" smtClean="0"/>
              <a:t>12/7/21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Department of Statistical Science, Southern Methodist University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01CF334-2D5C-4859-84A6-CA7E6E43FA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8">
            <a:extLst>
              <a:ext uri="{FF2B5EF4-FFF2-40B4-BE49-F238E27FC236}">
                <a16:creationId xmlns:a16="http://schemas.microsoft.com/office/drawing/2014/main" id="{61D1B60A-65B3-9048-9B9D-7AD6870B2C78}"/>
              </a:ext>
            </a:extLst>
          </p:cNvPr>
          <p:cNvSpPr txBox="1">
            <a:spLocks/>
          </p:cNvSpPr>
          <p:nvPr userDrawn="1"/>
        </p:nvSpPr>
        <p:spPr>
          <a:xfrm>
            <a:off x="368298" y="320988"/>
            <a:ext cx="11483731" cy="7132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b="1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EB09F8A-CF9C-5C4C-BA4E-8FBB07895C61}"/>
              </a:ext>
            </a:extLst>
          </p:cNvPr>
          <p:cNvSpPr txBox="1">
            <a:spLocks/>
          </p:cNvSpPr>
          <p:nvPr userDrawn="1"/>
        </p:nvSpPr>
        <p:spPr>
          <a:xfrm>
            <a:off x="368299" y="1608995"/>
            <a:ext cx="11483731" cy="4656724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2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2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2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2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2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4BAE37A9-BE03-8B46-B22D-E2DAD211ABFD}"/>
              </a:ext>
            </a:extLst>
          </p:cNvPr>
          <p:cNvSpPr txBox="1">
            <a:spLocks/>
          </p:cNvSpPr>
          <p:nvPr userDrawn="1"/>
        </p:nvSpPr>
        <p:spPr>
          <a:xfrm>
            <a:off x="368299" y="841489"/>
            <a:ext cx="11483730" cy="443650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marR="0" indent="0" algn="l" defTabSz="457200" rtl="0" eaLnBrk="1" fontAlgn="auto" latinLnBrk="0" hangingPunct="1">
              <a:lnSpc>
                <a:spcPts val="27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kern="1200" baseline="0">
                <a:solidFill>
                  <a:schemeClr val="accent6"/>
                </a:solidFill>
                <a:latin typeface="+mn-lt"/>
                <a:ea typeface="+mn-ea"/>
                <a:cs typeface="Arial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8F27C1C5-B2BF-0045-B06A-445CB6C0100B}"/>
              </a:ext>
            </a:extLst>
          </p:cNvPr>
          <p:cNvSpPr txBox="1">
            <a:spLocks/>
          </p:cNvSpPr>
          <p:nvPr userDrawn="1"/>
        </p:nvSpPr>
        <p:spPr>
          <a:xfrm>
            <a:off x="81280" y="33090"/>
            <a:ext cx="10058400" cy="145075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b="1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28922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b="1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otexts.com/fpp2" TargetMode="External"/><Relationship Id="rId2" Type="http://schemas.openxmlformats.org/officeDocument/2006/relationships/hyperlink" Target="https://www.youtube.com/watch?v=GUq_tO2BjaU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otexts.com/fpp2/regression.html" TargetMode="External"/><Relationship Id="rId4" Type="http://schemas.openxmlformats.org/officeDocument/2006/relationships/hyperlink" Target="https://otexts.com/fpp2/components.html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image" Target="../media/image12.png"/><Relationship Id="rId7" Type="http://schemas.openxmlformats.org/officeDocument/2006/relationships/diagramQuickStyle" Target="../diagrams/quickStyle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4" Type="http://schemas.openxmlformats.org/officeDocument/2006/relationships/image" Target="../media/image13.png"/><Relationship Id="rId9" Type="http://schemas.microsoft.com/office/2007/relationships/diagramDrawing" Target="../diagrams/drawing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1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26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29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1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tiff"/><Relationship Id="rId5" Type="http://schemas.openxmlformats.org/officeDocument/2006/relationships/image" Target="../media/image40.tiff"/><Relationship Id="rId4" Type="http://schemas.openxmlformats.org/officeDocument/2006/relationships/image" Target="../media/image39.tif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otexts.com/fpp2/arima.html" TargetMode="External"/><Relationship Id="rId2" Type="http://schemas.openxmlformats.org/officeDocument/2006/relationships/hyperlink" Target="https://otexts.com/fpp2/expsmooth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builtin.com/data-science/recurrent-neural-networks-and-lstm" TargetMode="External"/><Relationship Id="rId4" Type="http://schemas.openxmlformats.org/officeDocument/2006/relationships/hyperlink" Target="https://facebook.github.io/prophet/docs/quick_start.html#r-api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A9363EF-61DA-1F43-9BBF-2238A5EBF4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b="1" dirty="0"/>
              <a:t>Intro Video: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https://www.youtube.com/watch?v=GUq_tO2BjaU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DA 230 Textbook Sections: 12.1 – 12.2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sz="1800" b="1" dirty="0"/>
              <a:t>(Optional) </a:t>
            </a:r>
            <a:r>
              <a:rPr lang="en-US" sz="1800" dirty="0"/>
              <a:t>Forecasting: Principles and Practice (2nd ed): Rob J Hyndman and George Athanasopoulos</a:t>
            </a:r>
          </a:p>
          <a:p>
            <a:pPr marL="354012" indent="-342900"/>
            <a:r>
              <a:rPr lang="en-US" dirty="0"/>
              <a:t>Chapter 1: </a:t>
            </a:r>
            <a:r>
              <a:rPr lang="en-US" dirty="0">
                <a:hlinkClick r:id="rId3"/>
              </a:rPr>
              <a:t>https://otexts.com/fpp2</a:t>
            </a:r>
            <a:endParaRPr lang="en-US" dirty="0"/>
          </a:p>
          <a:p>
            <a:pPr marL="354012" indent="-342900"/>
            <a:r>
              <a:rPr lang="en-US" dirty="0"/>
              <a:t>Chapter 6.1: </a:t>
            </a:r>
            <a:r>
              <a:rPr lang="en-US" dirty="0">
                <a:hlinkClick r:id="rId4"/>
              </a:rPr>
              <a:t>https://otexts.com/fpp2/components.html</a:t>
            </a:r>
            <a:endParaRPr lang="en-US" dirty="0"/>
          </a:p>
          <a:p>
            <a:pPr marL="354012" indent="-342900"/>
            <a:r>
              <a:rPr lang="en-US" dirty="0"/>
              <a:t>Chapter 5.1 – 5.4: </a:t>
            </a:r>
            <a:r>
              <a:rPr lang="en-US" dirty="0">
                <a:hlinkClick r:id="rId5"/>
              </a:rPr>
              <a:t>https://otexts.com/fpp2/regression.html</a:t>
            </a:r>
            <a:endParaRPr lang="en-US" dirty="0"/>
          </a:p>
          <a:p>
            <a:pPr marL="463550" indent="-452438">
              <a:buFont typeface="Arial" panose="020B0604020202020204" pitchFamily="34" charset="0"/>
              <a:buChar char="•"/>
            </a:pPr>
            <a:endParaRPr lang="en-US" dirty="0"/>
          </a:p>
          <a:p>
            <a:pPr marL="463550" indent="-452438">
              <a:buFont typeface="Arial" panose="020B0604020202020204" pitchFamily="34" charset="0"/>
              <a:buChar char="•"/>
            </a:pPr>
            <a:endParaRPr lang="en-US" dirty="0"/>
          </a:p>
          <a:p>
            <a:pPr marL="0" indent="0">
              <a:buNone/>
            </a:pPr>
            <a:endParaRPr lang="en-US" dirty="0">
              <a:hlinkClick r:id="rId2"/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4CEBC4F-C660-844F-880F-1ECBF2F686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D51378-8DF7-954F-A9BD-27DB753307A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Introduction to Time Series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DE262F9-3D02-034E-A660-2040491956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Pre-read</a:t>
            </a:r>
          </a:p>
        </p:txBody>
      </p:sp>
    </p:spTree>
    <p:extLst>
      <p:ext uri="{BB962C8B-B14F-4D97-AF65-F5344CB8AC3E}">
        <p14:creationId xmlns:p14="http://schemas.microsoft.com/office/powerpoint/2010/main" val="885918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7E9DEDFB-33B8-7F46-9C06-BC7E39FC91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4129" y="880110"/>
            <a:ext cx="4813300" cy="49149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36F421EE-CE34-EC4E-BC1C-E0249605763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68299" y="1503842"/>
                <a:ext cx="5302739" cy="4602317"/>
              </a:xfrm>
            </p:spPr>
            <p:txBody>
              <a:bodyPr/>
              <a:lstStyle/>
              <a:p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Find the best line which minimize the residuals using least square approach</a:t>
                </a:r>
              </a:p>
              <a:p>
                <a:pPr marL="0" indent="0">
                  <a:buNone/>
                </a:pPr>
                <a:endParaRPr lang="en-US" sz="140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36F421EE-CE34-EC4E-BC1C-E0249605763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68299" y="1503842"/>
                <a:ext cx="5302739" cy="4602317"/>
              </a:xfrm>
              <a:blipFill>
                <a:blip r:embed="rId4"/>
                <a:stretch>
                  <a:fillRect l="-9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0280747-19B0-F64B-A4E6-2F1037B70919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12532F-A886-B54D-B980-9F4F89DC0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75E132-FE34-DA4C-A435-BE0AE42FDF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Regression-based Methods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0C8A39C-0292-6A4B-AFC8-36829757B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Trend Forecast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5686A04-9538-EA46-8390-0EE9368B8543}"/>
              </a:ext>
            </a:extLst>
          </p:cNvPr>
          <p:cNvCxnSpPr/>
          <p:nvPr/>
        </p:nvCxnSpPr>
        <p:spPr>
          <a:xfrm>
            <a:off x="8968154" y="1907931"/>
            <a:ext cx="0" cy="80010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91F407F-33DA-444E-9477-7BABDD90EFEC}"/>
                  </a:ext>
                </a:extLst>
              </p:cNvPr>
              <p:cNvSpPr/>
              <p:nvPr/>
            </p:nvSpPr>
            <p:spPr>
              <a:xfrm>
                <a:off x="8625623" y="1782185"/>
                <a:ext cx="43191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91F407F-33DA-444E-9477-7BABDD90EF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25623" y="1782185"/>
                <a:ext cx="43191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B4E869FA-A4F0-7C4D-89E7-0411001DB22A}"/>
                  </a:ext>
                </a:extLst>
              </p:cNvPr>
              <p:cNvSpPr/>
              <p:nvPr/>
            </p:nvSpPr>
            <p:spPr>
              <a:xfrm>
                <a:off x="8654347" y="3059668"/>
                <a:ext cx="191578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11.4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1.4 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B4E869FA-A4F0-7C4D-89E7-0411001DB2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4347" y="3059668"/>
                <a:ext cx="1915781" cy="369332"/>
              </a:xfrm>
              <a:prstGeom prst="rect">
                <a:avLst/>
              </a:prstGeom>
              <a:blipFill>
                <a:blip r:embed="rId6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88340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36F421EE-CE34-EC4E-BC1C-E0249605763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68299" y="1503843"/>
                <a:ext cx="5302739" cy="1263742"/>
              </a:xfrm>
            </p:spPr>
            <p:txBody>
              <a:bodyPr/>
              <a:lstStyle/>
              <a:p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=11.4+1.4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36F421EE-CE34-EC4E-BC1C-E0249605763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68299" y="1503843"/>
                <a:ext cx="5302739" cy="1263742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0280747-19B0-F64B-A4E6-2F1037B70919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12532F-A886-B54D-B980-9F4F89DC0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75E132-FE34-DA4C-A435-BE0AE42FDF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Regression-based Methods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0C8A39C-0292-6A4B-AFC8-36829757B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Trend Forecast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4533DD1-E0B2-DD4E-9E9C-65C2DBB8D5E1}"/>
              </a:ext>
            </a:extLst>
          </p:cNvPr>
          <p:cNvGrpSpPr/>
          <p:nvPr/>
        </p:nvGrpSpPr>
        <p:grpSpPr>
          <a:xfrm>
            <a:off x="6645910" y="948508"/>
            <a:ext cx="4813300" cy="4919472"/>
            <a:chOff x="6645910" y="948508"/>
            <a:chExt cx="4813300" cy="491490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1981BC9E-D488-C24C-817D-D3045207CA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45910" y="948508"/>
              <a:ext cx="4813300" cy="4914900"/>
            </a:xfrm>
            <a:prstGeom prst="rect">
              <a:avLst/>
            </a:prstGeom>
          </p:spPr>
        </p:pic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ED0D46B-56BA-E449-A88F-93161EC06B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72633" y="2304869"/>
              <a:ext cx="3014540" cy="2590637"/>
            </a:xfrm>
            <a:prstGeom prst="line">
              <a:avLst/>
            </a:prstGeom>
            <a:ln w="571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C83FB8B2-291E-1342-A163-41B6307B8A98}"/>
              </a:ext>
            </a:extLst>
          </p:cNvPr>
          <p:cNvSpPr txBox="1"/>
          <p:nvPr/>
        </p:nvSpPr>
        <p:spPr>
          <a:xfrm>
            <a:off x="9281635" y="1002135"/>
            <a:ext cx="1571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Forecast</a:t>
            </a:r>
          </a:p>
        </p:txBody>
      </p:sp>
      <p:sp>
        <p:nvSpPr>
          <p:cNvPr id="11" name="Right Brace 10">
            <a:extLst>
              <a:ext uri="{FF2B5EF4-FFF2-40B4-BE49-F238E27FC236}">
                <a16:creationId xmlns:a16="http://schemas.microsoft.com/office/drawing/2014/main" id="{2B639DD0-D8F5-1E41-A9DE-D911E0460E85}"/>
              </a:ext>
            </a:extLst>
          </p:cNvPr>
          <p:cNvSpPr/>
          <p:nvPr/>
        </p:nvSpPr>
        <p:spPr>
          <a:xfrm rot="13713250">
            <a:off x="10101342" y="844332"/>
            <a:ext cx="482886" cy="1441240"/>
          </a:xfrm>
          <a:prstGeom prst="rightBrac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68B93FBC-96C3-44B5-9F3D-E3E31525C91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38554207"/>
              </p:ext>
            </p:extLst>
          </p:nvPr>
        </p:nvGraphicFramePr>
        <p:xfrm>
          <a:off x="137970" y="2746556"/>
          <a:ext cx="6856815" cy="37547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113614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AsOne/>
      </p:bldGraphic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0280747-19B0-F64B-A4E6-2F1037B70919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12532F-A886-B54D-B980-9F4F89DC0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75E132-FE34-DA4C-A435-BE0AE42FDF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Regression-based Methods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0C8A39C-0292-6A4B-AFC8-36829757B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Trend Forecast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4533DD1-E0B2-DD4E-9E9C-65C2DBB8D5E1}"/>
              </a:ext>
            </a:extLst>
          </p:cNvPr>
          <p:cNvGrpSpPr/>
          <p:nvPr/>
        </p:nvGrpSpPr>
        <p:grpSpPr>
          <a:xfrm>
            <a:off x="6645910" y="948508"/>
            <a:ext cx="4813300" cy="4919472"/>
            <a:chOff x="6645910" y="948508"/>
            <a:chExt cx="4813300" cy="491490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1981BC9E-D488-C24C-817D-D3045207CA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45910" y="948508"/>
              <a:ext cx="4813300" cy="4914900"/>
            </a:xfrm>
            <a:prstGeom prst="rect">
              <a:avLst/>
            </a:prstGeom>
          </p:spPr>
        </p:pic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ED0D46B-56BA-E449-A88F-93161EC06B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72633" y="2334717"/>
              <a:ext cx="2978623" cy="2560790"/>
            </a:xfrm>
            <a:prstGeom prst="line">
              <a:avLst/>
            </a:prstGeom>
            <a:ln w="571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C83FB8B2-291E-1342-A163-41B6307B8A98}"/>
              </a:ext>
            </a:extLst>
          </p:cNvPr>
          <p:cNvSpPr txBox="1"/>
          <p:nvPr/>
        </p:nvSpPr>
        <p:spPr>
          <a:xfrm>
            <a:off x="9281635" y="1002135"/>
            <a:ext cx="1571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Forecast</a:t>
            </a:r>
          </a:p>
        </p:txBody>
      </p:sp>
      <p:sp>
        <p:nvSpPr>
          <p:cNvPr id="11" name="Right Brace 10">
            <a:extLst>
              <a:ext uri="{FF2B5EF4-FFF2-40B4-BE49-F238E27FC236}">
                <a16:creationId xmlns:a16="http://schemas.microsoft.com/office/drawing/2014/main" id="{2B639DD0-D8F5-1E41-A9DE-D911E0460E85}"/>
              </a:ext>
            </a:extLst>
          </p:cNvPr>
          <p:cNvSpPr/>
          <p:nvPr/>
        </p:nvSpPr>
        <p:spPr>
          <a:xfrm rot="13713250">
            <a:off x="10101342" y="844332"/>
            <a:ext cx="482886" cy="1441240"/>
          </a:xfrm>
          <a:prstGeom prst="rightBrac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30DD7E6-EBD6-4045-877B-E797F58A09E6}"/>
              </a:ext>
            </a:extLst>
          </p:cNvPr>
          <p:cNvSpPr txBox="1"/>
          <p:nvPr/>
        </p:nvSpPr>
        <p:spPr>
          <a:xfrm>
            <a:off x="377147" y="2030047"/>
            <a:ext cx="6096000" cy="3231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Consolas" panose="020B0609020204030204" pitchFamily="49" charset="0"/>
              </a:rPr>
              <a:t># Generate random data using Brownian Motion with positive drift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Variable = </a:t>
            </a:r>
            <a:r>
              <a:rPr lang="en-US" sz="1200" dirty="0" err="1">
                <a:latin typeface="Consolas" panose="020B0609020204030204" pitchFamily="49" charset="0"/>
              </a:rPr>
              <a:t>cumsum</a:t>
            </a:r>
            <a:r>
              <a:rPr lang="en-US" sz="1200" dirty="0">
                <a:latin typeface="Consolas" panose="020B0609020204030204" pitchFamily="49" charset="0"/>
              </a:rPr>
              <a:t>(</a:t>
            </a:r>
            <a:r>
              <a:rPr lang="en-US" sz="1200" dirty="0" err="1">
                <a:latin typeface="Consolas" panose="020B0609020204030204" pitchFamily="49" charset="0"/>
              </a:rPr>
              <a:t>rnorm</a:t>
            </a:r>
            <a:r>
              <a:rPr lang="en-US" sz="1200" dirty="0">
                <a:latin typeface="Consolas" panose="020B0609020204030204" pitchFamily="49" charset="0"/>
              </a:rPr>
              <a:t>(n = 50,mean = 1,sd = 4))</a:t>
            </a:r>
          </a:p>
          <a:p>
            <a:endParaRPr lang="en-US" sz="1200" dirty="0">
              <a:latin typeface="Consolas" panose="020B0609020204030204" pitchFamily="49" charset="0"/>
            </a:endParaRPr>
          </a:p>
          <a:p>
            <a:r>
              <a:rPr lang="en-US" sz="1200" dirty="0">
                <a:latin typeface="Consolas" panose="020B0609020204030204" pitchFamily="49" charset="0"/>
              </a:rPr>
              <a:t># Convert the random data to a R Time Series Object</a:t>
            </a:r>
          </a:p>
          <a:p>
            <a:r>
              <a:rPr lang="en-US" sz="1200" dirty="0">
                <a:highlight>
                  <a:srgbClr val="FFFF00"/>
                </a:highlight>
                <a:latin typeface="Consolas" panose="020B0609020204030204" pitchFamily="49" charset="0"/>
              </a:rPr>
              <a:t>Variable = </a:t>
            </a:r>
            <a:r>
              <a:rPr lang="en-US" sz="1200" dirty="0" err="1">
                <a:highlight>
                  <a:srgbClr val="FFFF00"/>
                </a:highlight>
                <a:latin typeface="Consolas" panose="020B0609020204030204" pitchFamily="49" charset="0"/>
              </a:rPr>
              <a:t>ts</a:t>
            </a:r>
            <a:r>
              <a:rPr lang="en-US" sz="1200" dirty="0">
                <a:highlight>
                  <a:srgbClr val="FFFF00"/>
                </a:highlight>
                <a:latin typeface="Consolas" panose="020B0609020204030204" pitchFamily="49" charset="0"/>
              </a:rPr>
              <a:t>(Variable, frequency=1)</a:t>
            </a:r>
          </a:p>
          <a:p>
            <a:endParaRPr lang="en-US" sz="1200" dirty="0">
              <a:latin typeface="Consolas" panose="020B0609020204030204" pitchFamily="49" charset="0"/>
            </a:endParaRPr>
          </a:p>
          <a:p>
            <a:r>
              <a:rPr lang="en-US" sz="1200" dirty="0">
                <a:latin typeface="Consolas" panose="020B0609020204030204" pitchFamily="49" charset="0"/>
              </a:rPr>
              <a:t># Model with Linear Trend Model</a:t>
            </a:r>
          </a:p>
          <a:p>
            <a:r>
              <a:rPr lang="en-US" sz="1200" dirty="0" err="1">
                <a:highlight>
                  <a:srgbClr val="FFFF00"/>
                </a:highlight>
                <a:latin typeface="Consolas" panose="020B0609020204030204" pitchFamily="49" charset="0"/>
              </a:rPr>
              <a:t>linear_lm</a:t>
            </a:r>
            <a:r>
              <a:rPr lang="en-US" sz="1200" dirty="0">
                <a:highlight>
                  <a:srgbClr val="FFFF00"/>
                </a:highlight>
                <a:latin typeface="Consolas" panose="020B0609020204030204" pitchFamily="49" charset="0"/>
              </a:rPr>
              <a:t>   = </a:t>
            </a:r>
            <a:r>
              <a:rPr lang="en-US" sz="1200" dirty="0" err="1">
                <a:highlight>
                  <a:srgbClr val="FFFF00"/>
                </a:highlight>
                <a:latin typeface="Consolas" panose="020B0609020204030204" pitchFamily="49" charset="0"/>
              </a:rPr>
              <a:t>tslm</a:t>
            </a:r>
            <a:r>
              <a:rPr lang="en-US" sz="1200" dirty="0">
                <a:highlight>
                  <a:srgbClr val="FFFF00"/>
                </a:highlight>
                <a:latin typeface="Consolas" panose="020B0609020204030204" pitchFamily="49" charset="0"/>
              </a:rPr>
              <a:t>(Variable ~ trend)</a:t>
            </a:r>
          </a:p>
          <a:p>
            <a:endParaRPr lang="en-US" sz="1200" dirty="0">
              <a:latin typeface="Consolas" panose="020B0609020204030204" pitchFamily="49" charset="0"/>
            </a:endParaRPr>
          </a:p>
          <a:p>
            <a:r>
              <a:rPr lang="en-US" sz="1200" dirty="0">
                <a:latin typeface="Consolas" panose="020B0609020204030204" pitchFamily="49" charset="0"/>
              </a:rPr>
              <a:t># Summary of the model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summary(</a:t>
            </a:r>
            <a:r>
              <a:rPr lang="en-US" sz="1200" dirty="0" err="1">
                <a:latin typeface="Consolas" panose="020B0609020204030204" pitchFamily="49" charset="0"/>
              </a:rPr>
              <a:t>linear_lm</a:t>
            </a:r>
            <a:r>
              <a:rPr lang="en-US" sz="1200" dirty="0">
                <a:latin typeface="Consolas" panose="020B0609020204030204" pitchFamily="49" charset="0"/>
              </a:rPr>
              <a:t>)</a:t>
            </a:r>
          </a:p>
          <a:p>
            <a:endParaRPr lang="en-US" sz="1200" dirty="0">
              <a:latin typeface="Consolas" panose="020B0609020204030204" pitchFamily="49" charset="0"/>
            </a:endParaRPr>
          </a:p>
          <a:p>
            <a:r>
              <a:rPr lang="en-US" sz="1200" dirty="0">
                <a:latin typeface="Consolas" panose="020B0609020204030204" pitchFamily="49" charset="0"/>
              </a:rPr>
              <a:t># Forecast for next 20 time points</a:t>
            </a:r>
          </a:p>
          <a:p>
            <a:r>
              <a:rPr lang="en-US" sz="1200" dirty="0" err="1">
                <a:highlight>
                  <a:srgbClr val="FFFF00"/>
                </a:highlight>
                <a:latin typeface="Consolas" panose="020B0609020204030204" pitchFamily="49" charset="0"/>
              </a:rPr>
              <a:t>forecast_lm</a:t>
            </a:r>
            <a:r>
              <a:rPr lang="en-US" sz="1200" dirty="0">
                <a:highlight>
                  <a:srgbClr val="FFFF00"/>
                </a:highlight>
                <a:latin typeface="Consolas" panose="020B0609020204030204" pitchFamily="49" charset="0"/>
              </a:rPr>
              <a:t> = forecast(</a:t>
            </a:r>
            <a:r>
              <a:rPr lang="en-US" sz="1200" dirty="0" err="1">
                <a:highlight>
                  <a:srgbClr val="FFFF00"/>
                </a:highlight>
                <a:latin typeface="Consolas" panose="020B0609020204030204" pitchFamily="49" charset="0"/>
              </a:rPr>
              <a:t>linear_lm</a:t>
            </a:r>
            <a:r>
              <a:rPr lang="en-US" sz="1200" dirty="0">
                <a:highlight>
                  <a:srgbClr val="FFFF00"/>
                </a:highlight>
                <a:latin typeface="Consolas" panose="020B0609020204030204" pitchFamily="49" charset="0"/>
              </a:rPr>
              <a:t>, h = 20)</a:t>
            </a:r>
          </a:p>
          <a:p>
            <a:endParaRPr lang="en-US" sz="1200" dirty="0">
              <a:latin typeface="Consolas" panose="020B0609020204030204" pitchFamily="49" charset="0"/>
            </a:endParaRPr>
          </a:p>
          <a:p>
            <a:r>
              <a:rPr lang="en-US" sz="1200" dirty="0">
                <a:latin typeface="Consolas" panose="020B0609020204030204" pitchFamily="49" charset="0"/>
              </a:rPr>
              <a:t># Plot the time series with forecast</a:t>
            </a:r>
          </a:p>
          <a:p>
            <a:r>
              <a:rPr lang="en-US" sz="1200" dirty="0" err="1">
                <a:latin typeface="Consolas" panose="020B0609020204030204" pitchFamily="49" charset="0"/>
              </a:rPr>
              <a:t>autoplot</a:t>
            </a:r>
            <a:r>
              <a:rPr lang="en-US" sz="1200" dirty="0">
                <a:latin typeface="Consolas" panose="020B0609020204030204" pitchFamily="49" charset="0"/>
              </a:rPr>
              <a:t>(</a:t>
            </a:r>
            <a:r>
              <a:rPr lang="en-US" sz="1200" dirty="0" err="1">
                <a:latin typeface="Consolas" panose="020B0609020204030204" pitchFamily="49" charset="0"/>
              </a:rPr>
              <a:t>forecast_lm</a:t>
            </a:r>
            <a:r>
              <a:rPr lang="en-US" sz="1200" dirty="0">
                <a:latin typeface="Consolas" panose="020B0609020204030204" pitchFamily="49" charset="0"/>
              </a:rPr>
              <a:t>, PI=F, </a:t>
            </a:r>
            <a:r>
              <a:rPr lang="en-US" sz="1200" dirty="0" err="1">
                <a:latin typeface="Consolas" panose="020B0609020204030204" pitchFamily="49" charset="0"/>
              </a:rPr>
              <a:t>flwd</a:t>
            </a:r>
            <a:r>
              <a:rPr lang="en-US" sz="1200" dirty="0">
                <a:latin typeface="Consolas" panose="020B0609020204030204" pitchFamily="49" charset="0"/>
              </a:rPr>
              <a:t>=3)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A214C64-07DC-4E00-B3FF-6B01F7E687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3269" y="4979055"/>
            <a:ext cx="4188678" cy="131593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36F421EE-CE34-EC4E-BC1C-E0249605763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991437" y="906983"/>
                <a:ext cx="5302739" cy="1263742"/>
              </a:xfrm>
            </p:spPr>
            <p:txBody>
              <a:bodyPr/>
              <a:lstStyle/>
              <a:p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=11.4+1.4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36F421EE-CE34-EC4E-BC1C-E0249605763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991437" y="906983"/>
                <a:ext cx="5302739" cy="1263742"/>
              </a:xfr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15569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0E79258-4FEA-DF49-8E7B-2573B175E1D8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BFC023-0F17-2345-B9C5-BB268AB4F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648A669-B17B-7F45-8760-106A308B2E2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Regression-based Methods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015E716-BFB2-AC45-B39F-C541976AB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Seasonal Forecast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440698FD-E198-AA44-A533-88D2C2108B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Use when there is a periodic patterns in time series</a:t>
            </a:r>
          </a:p>
          <a:p>
            <a:pPr lvl="1"/>
            <a:r>
              <a:rPr lang="en-US" dirty="0"/>
              <a:t>Quartey (Period = 4)</a:t>
            </a:r>
          </a:p>
          <a:p>
            <a:pPr lvl="1"/>
            <a:r>
              <a:rPr lang="en-US" dirty="0"/>
              <a:t>Monthly (Period =12)</a:t>
            </a:r>
          </a:p>
          <a:p>
            <a:pPr lvl="1"/>
            <a:r>
              <a:rPr lang="en-US" dirty="0"/>
              <a:t>Weekly (Period = 52)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b="1" dirty="0"/>
              <a:t>Method 1: Seasonal Mean Model</a:t>
            </a:r>
            <a:endParaRPr lang="en-US" dirty="0"/>
          </a:p>
          <a:p>
            <a:pPr marL="0" indent="0">
              <a:buNone/>
            </a:pPr>
            <a:r>
              <a:rPr lang="en-US" b="1" dirty="0"/>
              <a:t>Method 2: Cosine Trend Model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BC8D8FF-5027-0446-91F6-97348D2521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4390" y="1047913"/>
            <a:ext cx="4813300" cy="49149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DD2BE6A-CD2E-3D46-8885-BB961EC6C7F3}"/>
              </a:ext>
            </a:extLst>
          </p:cNvPr>
          <p:cNvSpPr txBox="1"/>
          <p:nvPr/>
        </p:nvSpPr>
        <p:spPr>
          <a:xfrm>
            <a:off x="7741920" y="819631"/>
            <a:ext cx="38811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Monthly data for the word search “Christmas” for last 5 years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D569653-1D34-9B43-958A-867D41311C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0174" y="1454368"/>
            <a:ext cx="4724779" cy="4824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73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0E79258-4FEA-DF49-8E7B-2573B175E1D8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BFC023-0F17-2345-B9C5-BB268AB4F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648A669-B17B-7F45-8760-106A308B2E2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Regression-based Methods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015E716-BFB2-AC45-B39F-C541976AB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Seasonal Forecast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440698FD-E198-AA44-A533-88D2C2108BE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68299" y="1493683"/>
                <a:ext cx="6524769" cy="3241279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b="1" dirty="0"/>
                  <a:t>Seasonal Mean Model</a:t>
                </a:r>
              </a:p>
              <a:p>
                <a:r>
                  <a:rPr lang="en-US" dirty="0"/>
                  <a:t>We create indicator (dummy) variables to represent periods</a:t>
                </a:r>
              </a:p>
              <a:p>
                <a:r>
                  <a:rPr lang="en-US" sz="1400" dirty="0"/>
                  <a:t>Monthly Data (11 indicator variables):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  <m:r>
                      <a:rPr lang="en-US" b="1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US" b="1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b="1" i="1">
                        <a:latin typeface="Cambria Math" panose="02040503050406030204" pitchFamily="18" charset="0"/>
                      </a:rPr>
                      <m:t>𝑭𝒆𝒃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b="1" i="1">
                        <a:latin typeface="Cambria Math" panose="02040503050406030204" pitchFamily="18" charset="0"/>
                      </a:rPr>
                      <m:t>𝑴𝒂𝒓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𝟏𝟏</m:t>
                        </m:r>
                      </m:sub>
                    </m:sSub>
                    <m:r>
                      <a:rPr lang="en-US" b="1" i="1">
                        <a:latin typeface="Cambria Math" panose="02040503050406030204" pitchFamily="18" charset="0"/>
                      </a:rPr>
                      <m:t>𝑫𝒆𝒄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𝜺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𝒕</m:t>
                        </m:r>
                      </m:sub>
                    </m:sSub>
                  </m:oMath>
                </a14:m>
                <a:endParaRPr lang="en-US" b="1" i="1" dirty="0">
                  <a:latin typeface="Cambria Math" panose="02040503050406030204" pitchFamily="18" charset="0"/>
                </a:endParaRPr>
              </a:p>
              <a:p>
                <a:pPr lvl="1"/>
                <a:r>
                  <a:rPr lang="en-US" sz="1400" dirty="0"/>
                  <a:t>E.g., For month of </a:t>
                </a:r>
                <a:r>
                  <a:rPr lang="en-US" sz="1400" b="1" dirty="0"/>
                  <a:t>March</a:t>
                </a:r>
                <a:r>
                  <a:rPr lang="en-US" sz="1400" dirty="0"/>
                  <a:t> the model is: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  <m:r>
                      <a:rPr lang="en-US" b="1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US" b="1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b="1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𝜺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𝒕</m:t>
                        </m:r>
                      </m:sub>
                    </m:sSub>
                  </m:oMath>
                </a14:m>
                <a:endParaRPr lang="en-US" b="1" i="1" dirty="0">
                  <a:latin typeface="Cambria Math" panose="02040503050406030204" pitchFamily="18" charset="0"/>
                </a:endParaRPr>
              </a:p>
              <a:p>
                <a:r>
                  <a:rPr lang="en-US" sz="1400" b="1" dirty="0">
                    <a:latin typeface="Cambria Math" panose="02040503050406030204" pitchFamily="18" charset="0"/>
                  </a:rPr>
                  <a:t>Quartey Data (3 indicator variables):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  <m:r>
                      <a:rPr lang="en-US" b="1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US" b="1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b="1" i="1"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b="1" i="1"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  <m:r>
                      <a:rPr lang="en-US" b="1" i="1"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𝟒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𝜺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𝒕</m:t>
                        </m:r>
                      </m:sub>
                    </m:sSub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sz="1400" dirty="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440698FD-E198-AA44-A533-88D2C2108BE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68299" y="1493683"/>
                <a:ext cx="6524769" cy="3241279"/>
              </a:xfrm>
              <a:blipFill>
                <a:blip r:embed="rId3"/>
                <a:stretch>
                  <a:fillRect l="-777" t="-19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ABC8D8FF-5027-0446-91F6-97348D2521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4390" y="1047913"/>
            <a:ext cx="4813300" cy="49149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DD2BE6A-CD2E-3D46-8885-BB961EC6C7F3}"/>
              </a:ext>
            </a:extLst>
          </p:cNvPr>
          <p:cNvSpPr txBox="1"/>
          <p:nvPr/>
        </p:nvSpPr>
        <p:spPr>
          <a:xfrm>
            <a:off x="7741920" y="819631"/>
            <a:ext cx="38811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Weekly data for the word search “Christmas” for last 5 years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00F1BDE-53C1-9C4A-BA4D-D881DDC626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38729" y="1491563"/>
            <a:ext cx="4813300" cy="49149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93E225E-0101-0E44-8CC8-852FA4F205D1}"/>
              </a:ext>
            </a:extLst>
          </p:cNvPr>
          <p:cNvSpPr/>
          <p:nvPr/>
        </p:nvSpPr>
        <p:spPr>
          <a:xfrm>
            <a:off x="425312" y="4580243"/>
            <a:ext cx="675907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# See Note for code comments</a:t>
            </a:r>
          </a:p>
          <a:p>
            <a:endParaRPr lang="en-US" sz="1600" b="1" dirty="0">
              <a:highlight>
                <a:srgbClr val="FFFF00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b="1" dirty="0" err="1"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season_lm</a:t>
            </a:r>
            <a:r>
              <a:rPr lang="en-US" sz="1600" b="1" dirty="0"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b="1" dirty="0" err="1"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tslm</a:t>
            </a:r>
            <a:r>
              <a:rPr lang="en-US" sz="1600" b="1" dirty="0"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b="1" dirty="0" err="1"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Christmas_Word_Search</a:t>
            </a:r>
            <a:r>
              <a:rPr lang="en-US" sz="1600" b="1" dirty="0"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~ season)</a:t>
            </a:r>
          </a:p>
          <a:p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forecast_christmas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= forecast(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season_lm,h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=104)</a:t>
            </a:r>
          </a:p>
          <a:p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autoplot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forecast_christmas,PI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=F)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739624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  <p:bldP spid="12" grpId="0"/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0E79258-4FEA-DF49-8E7B-2573B175E1D8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BFC023-0F17-2345-B9C5-BB268AB4F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648A669-B17B-7F45-8760-106A308B2E2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Regression-based Methods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015E716-BFB2-AC45-B39F-C541976AB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Seasonal Forecast</a:t>
            </a:r>
          </a:p>
        </p:txBody>
      </p:sp>
      <p:pic>
        <p:nvPicPr>
          <p:cNvPr id="8" name="Picture 7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159FB76E-1FB9-E842-B2E3-43187D4FD4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6300" y="-89381"/>
            <a:ext cx="4965700" cy="27178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736DEEE-213F-DF4D-9468-0B2F418B929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b="1" dirty="0"/>
                  <a:t>Alternative Method</a:t>
                </a:r>
              </a:p>
              <a:p>
                <a:pPr marL="0" indent="0">
                  <a:buNone/>
                </a:pPr>
                <a:r>
                  <a:rPr lang="en-US" b="1" dirty="0"/>
                  <a:t>Cosine Trend Model (or Fourier Model)</a:t>
                </a:r>
              </a:p>
              <a:p>
                <a:r>
                  <a:rPr lang="en-US" b="1" dirty="0"/>
                  <a:t>- Periodic signals or seasons can be represented by Sin and Cosine functions</a:t>
                </a:r>
              </a:p>
              <a:p>
                <a:endParaRPr lang="en-US" b="1" dirty="0"/>
              </a:p>
              <a:p>
                <a:endParaRPr lang="en-US" b="1" dirty="0"/>
              </a:p>
              <a:p>
                <a:pPr marL="201168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func>
                        <m:func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𝒄𝒐𝒔</m:t>
                          </m:r>
                        </m:fName>
                        <m:e>
                          <m:d>
                            <m:d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𝝅</m:t>
                                  </m:r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num>
                                <m:den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𝑺</m:t>
                                  </m:r>
                                </m:den>
                              </m:f>
                            </m:e>
                          </m:d>
                        </m:e>
                      </m:func>
                      <m:r>
                        <a:rPr lang="en-US" b="1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func>
                        <m:func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𝒔𝒊𝒏</m:t>
                          </m:r>
                        </m:fName>
                        <m:e>
                          <m:d>
                            <m:d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𝝅</m:t>
                                  </m:r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num>
                                <m:den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𝑺</m:t>
                                  </m:r>
                                </m:den>
                              </m:f>
                            </m:e>
                          </m:d>
                        </m:e>
                      </m:func>
                      <m:r>
                        <a:rPr lang="en-US" b="1" i="1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𝜺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lvl="2"/>
                <a:r>
                  <a:rPr lang="en-US" dirty="0"/>
                  <a:t>S = 52 for weekly data</a:t>
                </a:r>
              </a:p>
              <a:p>
                <a:pPr lvl="2"/>
                <a:r>
                  <a:rPr lang="en-US" dirty="0"/>
                  <a:t>S = 12 for monthly data</a:t>
                </a:r>
              </a:p>
              <a:p>
                <a:pPr lvl="2"/>
                <a:r>
                  <a:rPr lang="en-US" dirty="0"/>
                  <a:t>S = 4 for quarterly data </a:t>
                </a:r>
              </a:p>
              <a:p>
                <a:pPr marL="384048" lvl="2" indent="0">
                  <a:buNone/>
                </a:pPr>
                <a:endParaRPr lang="en-US" dirty="0"/>
              </a:p>
              <a:p>
                <a:pPr lvl="2"/>
                <a:endParaRPr lang="en-US" dirty="0"/>
              </a:p>
              <a:p>
                <a:pPr marL="0" indent="0">
                  <a:buNone/>
                </a:pPr>
                <a:r>
                  <a:rPr lang="en-US" sz="1800" dirty="0" err="1">
                    <a:latin typeface="Consolas" panose="020B0609020204030204" pitchFamily="49" charset="0"/>
                    <a:cs typeface="Consolas" panose="020B0609020204030204" pitchFamily="49" charset="0"/>
                  </a:rPr>
                  <a:t>season_lm</a:t>
                </a:r>
                <a:r>
                  <a:rPr lang="en-US" sz="18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 = </a:t>
                </a:r>
                <a:r>
                  <a:rPr lang="en-US" sz="1800" dirty="0" err="1">
                    <a:latin typeface="Consolas" panose="020B0609020204030204" pitchFamily="49" charset="0"/>
                    <a:cs typeface="Consolas" panose="020B0609020204030204" pitchFamily="49" charset="0"/>
                  </a:rPr>
                  <a:t>tslm</a:t>
                </a:r>
                <a:r>
                  <a:rPr lang="en-US" sz="18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(</a:t>
                </a:r>
                <a:r>
                  <a:rPr lang="en-US" sz="1800" dirty="0" err="1">
                    <a:latin typeface="Consolas" panose="020B0609020204030204" pitchFamily="49" charset="0"/>
                    <a:cs typeface="Consolas" panose="020B0609020204030204" pitchFamily="49" charset="0"/>
                  </a:rPr>
                  <a:t>Christmas_Word_Search</a:t>
                </a:r>
                <a:r>
                  <a:rPr lang="en-US" sz="18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 ~ </a:t>
                </a:r>
                <a:r>
                  <a:rPr lang="en-US" sz="1800" dirty="0" err="1">
                    <a:highlight>
                      <a:srgbClr val="FFFF00"/>
                    </a:highlight>
                    <a:latin typeface="Consolas" panose="020B0609020204030204" pitchFamily="49" charset="0"/>
                    <a:cs typeface="Consolas" panose="020B0609020204030204" pitchFamily="49" charset="0"/>
                  </a:rPr>
                  <a:t>fourier</a:t>
                </a:r>
                <a:r>
                  <a:rPr lang="en-US" sz="1800" dirty="0">
                    <a:highlight>
                      <a:srgbClr val="FFFF00"/>
                    </a:highlight>
                    <a:latin typeface="Consolas" panose="020B0609020204030204" pitchFamily="49" charset="0"/>
                    <a:cs typeface="Consolas" panose="020B0609020204030204" pitchFamily="49" charset="0"/>
                  </a:rPr>
                  <a:t>(</a:t>
                </a:r>
                <a:r>
                  <a:rPr lang="en-US" sz="1800" dirty="0" err="1">
                    <a:highlight>
                      <a:srgbClr val="FFFF00"/>
                    </a:highlight>
                    <a:latin typeface="Consolas" panose="020B0609020204030204" pitchFamily="49" charset="0"/>
                    <a:cs typeface="Consolas" panose="020B0609020204030204" pitchFamily="49" charset="0"/>
                  </a:rPr>
                  <a:t>Christmas_Word_Search</a:t>
                </a:r>
                <a:r>
                  <a:rPr lang="en-US" sz="1800" dirty="0">
                    <a:highlight>
                      <a:srgbClr val="FFFF00"/>
                    </a:highlight>
                    <a:latin typeface="Consolas" panose="020B0609020204030204" pitchFamily="49" charset="0"/>
                    <a:cs typeface="Consolas" panose="020B0609020204030204" pitchFamily="49" charset="0"/>
                  </a:rPr>
                  <a:t>, K=1)</a:t>
                </a:r>
                <a:r>
                  <a:rPr lang="en-US" sz="18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)</a:t>
                </a:r>
                <a:endParaRPr lang="en-US" dirty="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  <a:p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736DEEE-213F-DF4D-9468-0B2F418B929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504" t="-1572" b="-132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69631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0E79258-4FEA-DF49-8E7B-2573B175E1D8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BFC023-0F17-2345-B9C5-BB268AB4F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648A669-B17B-7F45-8760-106A308B2E2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Regression-based Methods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015E716-BFB2-AC45-B39F-C541976AB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Seasonal Forecast</a:t>
            </a:r>
          </a:p>
        </p:txBody>
      </p:sp>
      <p:pic>
        <p:nvPicPr>
          <p:cNvPr id="8" name="Picture 7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159FB76E-1FB9-E842-B2E3-43187D4FD4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6300" y="-89381"/>
            <a:ext cx="4965700" cy="27178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736DEEE-213F-DF4D-9468-0B2F418B929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b="1" dirty="0"/>
                  <a:t>Alternative Method</a:t>
                </a:r>
              </a:p>
              <a:p>
                <a:pPr marL="0" indent="0">
                  <a:buNone/>
                </a:pPr>
                <a:r>
                  <a:rPr lang="en-US" b="1" dirty="0"/>
                  <a:t>Cosine Trend Model (or Fourier Model)</a:t>
                </a:r>
              </a:p>
              <a:p>
                <a:r>
                  <a:rPr lang="en-US" b="1" dirty="0"/>
                  <a:t>- Periodic signals or seasons can be represented by Sin and Cosine functions</a:t>
                </a:r>
              </a:p>
              <a:p>
                <a:endParaRPr lang="en-US" b="1" dirty="0"/>
              </a:p>
              <a:p>
                <a:endParaRPr lang="en-US" b="1" dirty="0"/>
              </a:p>
              <a:p>
                <a:pPr marL="201168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𝒄𝒐𝒔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𝒔𝒊𝒏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𝜺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lvl="2"/>
                <a:r>
                  <a:rPr lang="en-US" dirty="0"/>
                  <a:t>S = 52 for weekly data</a:t>
                </a:r>
              </a:p>
              <a:p>
                <a:pPr lvl="2"/>
                <a:r>
                  <a:rPr lang="en-US" dirty="0"/>
                  <a:t>S = 12 for monthly data</a:t>
                </a:r>
              </a:p>
              <a:p>
                <a:pPr lvl="2"/>
                <a:r>
                  <a:rPr lang="en-US" dirty="0"/>
                  <a:t>S = 4 for quarterly data </a:t>
                </a:r>
              </a:p>
              <a:p>
                <a:pPr marL="384048" lvl="2" indent="0">
                  <a:buNone/>
                </a:pPr>
                <a:endParaRPr lang="en-US" dirty="0"/>
              </a:p>
              <a:p>
                <a:pPr lvl="2"/>
                <a:endParaRPr lang="en-US" dirty="0"/>
              </a:p>
              <a:p>
                <a:pPr marL="0" indent="0">
                  <a:buNone/>
                </a:pPr>
                <a:r>
                  <a:rPr lang="en-US" sz="1800" dirty="0" err="1">
                    <a:latin typeface="Consolas" panose="020B0609020204030204" pitchFamily="49" charset="0"/>
                    <a:cs typeface="Consolas" panose="020B0609020204030204" pitchFamily="49" charset="0"/>
                  </a:rPr>
                  <a:t>season_lm</a:t>
                </a:r>
                <a:r>
                  <a:rPr lang="en-US" sz="18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 = </a:t>
                </a:r>
                <a:r>
                  <a:rPr lang="en-US" sz="1800" dirty="0" err="1">
                    <a:latin typeface="Consolas" panose="020B0609020204030204" pitchFamily="49" charset="0"/>
                    <a:cs typeface="Consolas" panose="020B0609020204030204" pitchFamily="49" charset="0"/>
                  </a:rPr>
                  <a:t>tslm</a:t>
                </a:r>
                <a:r>
                  <a:rPr lang="en-US" sz="18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(</a:t>
                </a:r>
                <a:r>
                  <a:rPr lang="en-US" sz="1800" dirty="0" err="1">
                    <a:latin typeface="Consolas" panose="020B0609020204030204" pitchFamily="49" charset="0"/>
                    <a:cs typeface="Consolas" panose="020B0609020204030204" pitchFamily="49" charset="0"/>
                  </a:rPr>
                  <a:t>Christmas_Word_Search</a:t>
                </a:r>
                <a:r>
                  <a:rPr lang="en-US" sz="18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 ~ </a:t>
                </a:r>
                <a:r>
                  <a:rPr lang="en-US" sz="1800" dirty="0" err="1">
                    <a:highlight>
                      <a:srgbClr val="FFFF00"/>
                    </a:highlight>
                    <a:latin typeface="Consolas" panose="020B0609020204030204" pitchFamily="49" charset="0"/>
                    <a:cs typeface="Consolas" panose="020B0609020204030204" pitchFamily="49" charset="0"/>
                  </a:rPr>
                  <a:t>fourier</a:t>
                </a:r>
                <a:r>
                  <a:rPr lang="en-US" sz="1800" dirty="0">
                    <a:highlight>
                      <a:srgbClr val="FFFF00"/>
                    </a:highlight>
                    <a:latin typeface="Consolas" panose="020B0609020204030204" pitchFamily="49" charset="0"/>
                    <a:cs typeface="Consolas" panose="020B0609020204030204" pitchFamily="49" charset="0"/>
                  </a:rPr>
                  <a:t>(</a:t>
                </a:r>
                <a:r>
                  <a:rPr lang="en-US" sz="1800" dirty="0" err="1">
                    <a:highlight>
                      <a:srgbClr val="FFFF00"/>
                    </a:highlight>
                    <a:latin typeface="Consolas" panose="020B0609020204030204" pitchFamily="49" charset="0"/>
                    <a:cs typeface="Consolas" panose="020B0609020204030204" pitchFamily="49" charset="0"/>
                  </a:rPr>
                  <a:t>Christmas_Word_Search</a:t>
                </a:r>
                <a:r>
                  <a:rPr lang="en-US" sz="1800" dirty="0">
                    <a:highlight>
                      <a:srgbClr val="FFFF00"/>
                    </a:highlight>
                    <a:latin typeface="Consolas" panose="020B0609020204030204" pitchFamily="49" charset="0"/>
                    <a:cs typeface="Consolas" panose="020B0609020204030204" pitchFamily="49" charset="0"/>
                  </a:rPr>
                  <a:t>, K=1)</a:t>
                </a:r>
                <a:r>
                  <a:rPr lang="en-US" sz="18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)</a:t>
                </a:r>
                <a:endParaRPr lang="en-US" dirty="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  <a:p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736DEEE-213F-DF4D-9468-0B2F418B929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606" t="-1364" b="-78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31017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36F421EE-CE34-EC4E-BC1C-E0249605763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68299" y="1503842"/>
                <a:ext cx="6816091" cy="4602317"/>
              </a:xfrm>
            </p:spPr>
            <p:txBody>
              <a:bodyPr/>
              <a:lstStyle/>
              <a:p>
                <a:endParaRPr lang="en-US" dirty="0"/>
              </a:p>
              <a:p>
                <a:r>
                  <a:rPr lang="en-US" b="1" dirty="0"/>
                  <a:t>Forecast = intercept + </a:t>
                </a:r>
                <a:r>
                  <a:rPr lang="en-US" b="1" dirty="0">
                    <a:solidFill>
                      <a:schemeClr val="accent1"/>
                    </a:solidFill>
                  </a:rPr>
                  <a:t>Linear Trend</a:t>
                </a:r>
                <a:r>
                  <a:rPr lang="en-US" b="1" dirty="0"/>
                  <a:t> + </a:t>
                </a:r>
                <a:r>
                  <a:rPr lang="en-US" b="1" dirty="0">
                    <a:solidFill>
                      <a:schemeClr val="accent4"/>
                    </a:solidFill>
                  </a:rPr>
                  <a:t>Seasons</a:t>
                </a:r>
                <a:r>
                  <a:rPr lang="en-US" b="1" dirty="0"/>
                  <a:t> + Error</a:t>
                </a:r>
              </a:p>
              <a:p>
                <a:endParaRPr lang="en-US" b="1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1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US" b="1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b="1" i="1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𝑭𝒆𝒃</m:t>
                    </m:r>
                    <m:r>
                      <a:rPr lang="en-US" b="1" i="1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1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US" b="1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  <m:r>
                      <a:rPr lang="en-US" b="1" i="1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𝑴𝒂𝒓</m:t>
                    </m:r>
                    <m:r>
                      <a:rPr lang="en-US" b="1" i="1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US" b="1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US" b="1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𝟏𝟐</m:t>
                        </m:r>
                      </m:sub>
                    </m:sSub>
                    <m:r>
                      <a:rPr lang="en-US" b="1" i="1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𝑫𝒆𝒄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𝜺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𝒕</m:t>
                        </m:r>
                      </m:sub>
                    </m:sSub>
                  </m:oMath>
                </a14:m>
                <a:endParaRPr lang="en-US" b="1" dirty="0"/>
              </a:p>
              <a:p>
                <a:pPr marL="0" indent="0">
                  <a:buNone/>
                </a:pPr>
                <a:endParaRPr lang="en-US" sz="1400" dirty="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  <a:p>
                <a:pPr marL="0" indent="0">
                  <a:buNone/>
                </a:pPr>
                <a:endParaRPr lang="en-US" sz="1400" dirty="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  <a:p>
                <a:pPr marL="0" indent="0">
                  <a:buNone/>
                </a:pPr>
                <a:endParaRPr lang="en-US" dirty="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  <a:p>
                <a:pPr marL="0" indent="0">
                  <a:buNone/>
                </a:pPr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36F421EE-CE34-EC4E-BC1C-E0249605763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68299" y="1503842"/>
                <a:ext cx="6816091" cy="4602317"/>
              </a:xfrm>
              <a:blipFill>
                <a:blip r:embed="rId3"/>
                <a:stretch>
                  <a:fillRect l="-7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0280747-19B0-F64B-A4E6-2F1037B70919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12532F-A886-B54D-B980-9F4F89DC0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75E132-FE34-DA4C-A435-BE0AE42FDF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Regression-based Methods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0C8A39C-0292-6A4B-AFC8-36829757B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Trend + Seasonal Forecast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CF58127-86D9-ED4F-845C-DFFB025617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4390" y="1101234"/>
            <a:ext cx="4813300" cy="49149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BC41B67-410E-B948-8C55-7299AABFBD1A}"/>
              </a:ext>
            </a:extLst>
          </p:cNvPr>
          <p:cNvSpPr/>
          <p:nvPr/>
        </p:nvSpPr>
        <p:spPr>
          <a:xfrm>
            <a:off x="7548308" y="1404357"/>
            <a:ext cx="238934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b="1" dirty="0">
                <a:solidFill>
                  <a:schemeClr val="bg1">
                    <a:lumMod val="50000"/>
                  </a:schemeClr>
                </a:solidFill>
                <a:latin typeface="SF Pro Text"/>
              </a:rPr>
              <a:t>Monthly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SF Pro Text"/>
              </a:rPr>
              <a:t> CO</a:t>
            </a:r>
            <a:r>
              <a:rPr lang="en-US" sz="1000" baseline="-25000" dirty="0">
                <a:solidFill>
                  <a:schemeClr val="bg1">
                    <a:lumMod val="50000"/>
                  </a:schemeClr>
                </a:solidFill>
                <a:latin typeface="SF Pro Text"/>
              </a:rPr>
              <a:t>2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SF Pro Text"/>
              </a:rPr>
              <a:t> data</a:t>
            </a:r>
            <a:endParaRPr lang="en-US" sz="10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8434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0280747-19B0-F64B-A4E6-2F1037B70919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12532F-A886-B54D-B980-9F4F89DC0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75E132-FE34-DA4C-A435-BE0AE42FDF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Regression-based Methods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0C8A39C-0292-6A4B-AFC8-36829757B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Trend + Seasonal Forecast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302DBF8-55CE-AA45-8298-3B5B0C76BE2A}"/>
              </a:ext>
            </a:extLst>
          </p:cNvPr>
          <p:cNvGrpSpPr/>
          <p:nvPr/>
        </p:nvGrpSpPr>
        <p:grpSpPr>
          <a:xfrm>
            <a:off x="7230794" y="1047913"/>
            <a:ext cx="4813300" cy="4914900"/>
            <a:chOff x="6949440" y="1047913"/>
            <a:chExt cx="4813300" cy="491490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702A68F-C109-CC4F-9AC7-A67EB5A42D0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49440" y="1047913"/>
              <a:ext cx="4813300" cy="4914900"/>
            </a:xfrm>
            <a:prstGeom prst="rect">
              <a:avLst/>
            </a:prstGeom>
          </p:spPr>
        </p:pic>
        <p:pic>
          <p:nvPicPr>
            <p:cNvPr id="11" name="Picture 10" descr="Table&#10;&#10;Description automatically generated">
              <a:extLst>
                <a:ext uri="{FF2B5EF4-FFF2-40B4-BE49-F238E27FC236}">
                  <a16:creationId xmlns:a16="http://schemas.microsoft.com/office/drawing/2014/main" id="{D99BB5E0-E47B-0D42-8767-B24D74E9754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65955" y="1215405"/>
              <a:ext cx="2486067" cy="1872223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36F421EE-CE34-EC4E-BC1C-E0249605763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68299" y="1503842"/>
                <a:ext cx="7024722" cy="4602317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𝒕</m:t>
                            </m:r>
                          </m:sub>
                        </m:sSub>
                      </m:e>
                    </m:acc>
                    <m:r>
                      <a:rPr lang="en-US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𝟑𝟏𝟏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𝟒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𝟏𝟏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𝟔𝟔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𝑭𝒆𝒃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𝟒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𝑴𝒂𝒓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+…−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𝟗𝟑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𝑫𝒆𝒄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r>
                  <a:rPr lang="en-US" sz="14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library(forecast)</a:t>
                </a:r>
              </a:p>
              <a:p>
                <a:pPr marL="0" indent="0">
                  <a:buNone/>
                </a:pPr>
                <a:r>
                  <a:rPr lang="en-US" sz="14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library(ggplot2)</a:t>
                </a:r>
              </a:p>
              <a:p>
                <a:pPr marL="0" indent="0">
                  <a:buNone/>
                </a:pPr>
                <a:r>
                  <a:rPr lang="en-US" sz="1400" b="1" dirty="0" err="1">
                    <a:highlight>
                      <a:srgbClr val="FFFF00"/>
                    </a:highlight>
                    <a:latin typeface="Consolas" panose="020B0609020204030204" pitchFamily="49" charset="0"/>
                    <a:cs typeface="Consolas" panose="020B0609020204030204" pitchFamily="49" charset="0"/>
                  </a:rPr>
                  <a:t>linear_season_lm</a:t>
                </a:r>
                <a:r>
                  <a:rPr lang="en-US" sz="1400" b="1" dirty="0">
                    <a:highlight>
                      <a:srgbClr val="FFFF00"/>
                    </a:highlight>
                    <a:latin typeface="Consolas" panose="020B0609020204030204" pitchFamily="49" charset="0"/>
                    <a:cs typeface="Consolas" panose="020B0609020204030204" pitchFamily="49" charset="0"/>
                  </a:rPr>
                  <a:t>   = </a:t>
                </a:r>
                <a:r>
                  <a:rPr lang="en-US" sz="1400" b="1" dirty="0" err="1">
                    <a:highlight>
                      <a:srgbClr val="FFFF00"/>
                    </a:highlight>
                    <a:latin typeface="Consolas" panose="020B0609020204030204" pitchFamily="49" charset="0"/>
                    <a:cs typeface="Consolas" panose="020B0609020204030204" pitchFamily="49" charset="0"/>
                  </a:rPr>
                  <a:t>tslm</a:t>
                </a:r>
                <a:r>
                  <a:rPr lang="en-US" sz="1400" b="1" dirty="0">
                    <a:highlight>
                      <a:srgbClr val="FFFF00"/>
                    </a:highlight>
                    <a:latin typeface="Consolas" panose="020B0609020204030204" pitchFamily="49" charset="0"/>
                    <a:cs typeface="Consolas" panose="020B0609020204030204" pitchFamily="49" charset="0"/>
                  </a:rPr>
                  <a:t>(co2 ~ trend + season)</a:t>
                </a:r>
              </a:p>
              <a:p>
                <a:pPr marL="0" indent="0">
                  <a:buNone/>
                </a:pPr>
                <a:r>
                  <a:rPr lang="en-US" sz="1400" b="1" dirty="0">
                    <a:highlight>
                      <a:srgbClr val="FFFF00"/>
                    </a:highlight>
                    <a:latin typeface="Consolas" panose="020B0609020204030204" pitchFamily="49" charset="0"/>
                    <a:cs typeface="Consolas" panose="020B0609020204030204" pitchFamily="49" charset="0"/>
                  </a:rPr>
                  <a:t>summary(</a:t>
                </a:r>
                <a:r>
                  <a:rPr lang="en-US" sz="1400" b="1" dirty="0" err="1">
                    <a:highlight>
                      <a:srgbClr val="FFFF00"/>
                    </a:highlight>
                    <a:latin typeface="Consolas" panose="020B0609020204030204" pitchFamily="49" charset="0"/>
                    <a:cs typeface="Consolas" panose="020B0609020204030204" pitchFamily="49" charset="0"/>
                  </a:rPr>
                  <a:t>linear_season_lm</a:t>
                </a:r>
                <a:r>
                  <a:rPr lang="en-US" sz="1400" b="1" dirty="0">
                    <a:highlight>
                      <a:srgbClr val="FFFF00"/>
                    </a:highlight>
                    <a:latin typeface="Consolas" panose="020B0609020204030204" pitchFamily="49" charset="0"/>
                    <a:cs typeface="Consolas" panose="020B0609020204030204" pitchFamily="49" charset="0"/>
                  </a:rPr>
                  <a:t>)</a:t>
                </a:r>
              </a:p>
              <a:p>
                <a:pPr marL="0" indent="0">
                  <a:buNone/>
                </a:pPr>
                <a:r>
                  <a:rPr lang="en-US" sz="1400" b="1" dirty="0" err="1">
                    <a:latin typeface="Consolas" panose="020B0609020204030204" pitchFamily="49" charset="0"/>
                    <a:cs typeface="Consolas" panose="020B0609020204030204" pitchFamily="49" charset="0"/>
                  </a:rPr>
                  <a:t>forecast_lm</a:t>
                </a:r>
                <a:r>
                  <a:rPr lang="en-US" sz="1400" b="1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 = forecast(</a:t>
                </a:r>
                <a:r>
                  <a:rPr lang="en-US" sz="1400" b="1" dirty="0" err="1">
                    <a:latin typeface="Consolas" panose="020B0609020204030204" pitchFamily="49" charset="0"/>
                    <a:cs typeface="Consolas" panose="020B0609020204030204" pitchFamily="49" charset="0"/>
                  </a:rPr>
                  <a:t>linear_season_lm</a:t>
                </a:r>
                <a:r>
                  <a:rPr lang="en-US" sz="1400" b="1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 ,h = 120)</a:t>
                </a:r>
              </a:p>
              <a:p>
                <a:pPr marL="0" indent="0">
                  <a:buNone/>
                </a:pPr>
                <a:r>
                  <a:rPr lang="en-US" sz="1400" b="1" dirty="0" err="1">
                    <a:latin typeface="Consolas" panose="020B0609020204030204" pitchFamily="49" charset="0"/>
                    <a:cs typeface="Consolas" panose="020B0609020204030204" pitchFamily="49" charset="0"/>
                  </a:rPr>
                  <a:t>autoplot</a:t>
                </a:r>
                <a:r>
                  <a:rPr lang="en-US" sz="1400" b="1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(</a:t>
                </a:r>
                <a:r>
                  <a:rPr lang="en-US" sz="1400" b="1" dirty="0" err="1">
                    <a:latin typeface="Consolas" panose="020B0609020204030204" pitchFamily="49" charset="0"/>
                    <a:cs typeface="Consolas" panose="020B0609020204030204" pitchFamily="49" charset="0"/>
                  </a:rPr>
                  <a:t>forecast_lm,PI</a:t>
                </a:r>
                <a:r>
                  <a:rPr lang="en-US" sz="1400" b="1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=</a:t>
                </a:r>
                <a:r>
                  <a:rPr lang="en-US" sz="1400" b="1" dirty="0" err="1">
                    <a:latin typeface="Consolas" panose="020B0609020204030204" pitchFamily="49" charset="0"/>
                    <a:cs typeface="Consolas" panose="020B0609020204030204" pitchFamily="49" charset="0"/>
                  </a:rPr>
                  <a:t>F,flwd</a:t>
                </a:r>
                <a:r>
                  <a:rPr lang="en-US" sz="1400" b="1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=2)</a:t>
                </a:r>
              </a:p>
              <a:p>
                <a:pPr marL="0" indent="0">
                  <a:buNone/>
                </a:pPr>
                <a:endParaRPr lang="en-US" dirty="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36F421EE-CE34-EC4E-BC1C-E0249605763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68299" y="1503842"/>
                <a:ext cx="7024722" cy="4602317"/>
              </a:xfrm>
              <a:blipFill>
                <a:blip r:embed="rId5"/>
                <a:stretch>
                  <a:fillRect l="-721" t="-1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5622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6">
                <a:extLst>
                  <a:ext uri="{FF2B5EF4-FFF2-40B4-BE49-F238E27FC236}">
                    <a16:creationId xmlns:a16="http://schemas.microsoft.com/office/drawing/2014/main" id="{430377A8-BDBB-524B-A0D1-6DD986156E23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4050343354"/>
                  </p:ext>
                </p:extLst>
              </p:nvPr>
            </p:nvGraphicFramePr>
            <p:xfrm>
              <a:off x="532424" y="2151517"/>
              <a:ext cx="7275144" cy="11136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425048">
                      <a:extLst>
                        <a:ext uri="{9D8B030D-6E8A-4147-A177-3AD203B41FA5}">
                          <a16:colId xmlns:a16="http://schemas.microsoft.com/office/drawing/2014/main" val="3436316867"/>
                        </a:ext>
                      </a:extLst>
                    </a:gridCol>
                    <a:gridCol w="1473851">
                      <a:extLst>
                        <a:ext uri="{9D8B030D-6E8A-4147-A177-3AD203B41FA5}">
                          <a16:colId xmlns:a16="http://schemas.microsoft.com/office/drawing/2014/main" val="3428288082"/>
                        </a:ext>
                      </a:extLst>
                    </a:gridCol>
                    <a:gridCol w="3376245">
                      <a:extLst>
                        <a:ext uri="{9D8B030D-6E8A-4147-A177-3AD203B41FA5}">
                          <a16:colId xmlns:a16="http://schemas.microsoft.com/office/drawing/2014/main" val="7516806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b="1" dirty="0">
                              <a:latin typeface="Roboto" panose="02000000000000000000" pitchFamily="2" charset="0"/>
                              <a:ea typeface="Roboto" panose="02000000000000000000" pitchFamily="2" charset="0"/>
                            </a:rPr>
                            <a:t>Method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b="1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i="1" dirty="0" smtClean="0">
                                        <a:latin typeface="Cambria Math" panose="02040503050406030204" pitchFamily="18" charset="0"/>
                                      </a:rPr>
                                      <m:t>𝑹</m:t>
                                    </m:r>
                                  </m:e>
                                  <m:sup>
                                    <m:r>
                                      <a:rPr lang="en-US" b="1" i="1" dirty="0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b="1" dirty="0">
                            <a:latin typeface="Roboto" panose="02000000000000000000" pitchFamily="2" charset="0"/>
                            <a:ea typeface="Roboto" panose="02000000000000000000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latin typeface="Roboto" panose="02000000000000000000" pitchFamily="2" charset="0"/>
                              <a:ea typeface="Roboto" panose="02000000000000000000" pitchFamily="2" charset="0"/>
                            </a:rPr>
                            <a:t>Residual Standard Error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291477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latin typeface="Roboto" panose="02000000000000000000" pitchFamily="2" charset="0"/>
                              <a:ea typeface="Roboto" panose="02000000000000000000" pitchFamily="2" charset="0"/>
                            </a:rPr>
                            <a:t>Trend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latin typeface="Roboto" panose="02000000000000000000" pitchFamily="2" charset="0"/>
                              <a:ea typeface="Roboto" panose="02000000000000000000" pitchFamily="2" charset="0"/>
                            </a:rPr>
                            <a:t>97%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latin typeface="Roboto" panose="02000000000000000000" pitchFamily="2" charset="0"/>
                              <a:ea typeface="Roboto" panose="02000000000000000000" pitchFamily="2" charset="0"/>
                            </a:rPr>
                            <a:t>2.6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1998278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latin typeface="Roboto" panose="02000000000000000000" pitchFamily="2" charset="0"/>
                              <a:ea typeface="Roboto" panose="02000000000000000000" pitchFamily="2" charset="0"/>
                            </a:rPr>
                            <a:t>Trend + Seasonal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latin typeface="Roboto" panose="02000000000000000000" pitchFamily="2" charset="0"/>
                              <a:ea typeface="Roboto" panose="02000000000000000000" pitchFamily="2" charset="0"/>
                            </a:rPr>
                            <a:t>99%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latin typeface="Roboto" panose="02000000000000000000" pitchFamily="2" charset="0"/>
                              <a:ea typeface="Roboto" panose="02000000000000000000" pitchFamily="2" charset="0"/>
                            </a:rPr>
                            <a:t>1.6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6065068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6">
                <a:extLst>
                  <a:ext uri="{FF2B5EF4-FFF2-40B4-BE49-F238E27FC236}">
                    <a16:creationId xmlns:a16="http://schemas.microsoft.com/office/drawing/2014/main" id="{430377A8-BDBB-524B-A0D1-6DD986156E23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4050343354"/>
                  </p:ext>
                </p:extLst>
              </p:nvPr>
            </p:nvGraphicFramePr>
            <p:xfrm>
              <a:off x="532424" y="2151517"/>
              <a:ext cx="7275144" cy="11136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425048">
                      <a:extLst>
                        <a:ext uri="{9D8B030D-6E8A-4147-A177-3AD203B41FA5}">
                          <a16:colId xmlns:a16="http://schemas.microsoft.com/office/drawing/2014/main" val="3436316867"/>
                        </a:ext>
                      </a:extLst>
                    </a:gridCol>
                    <a:gridCol w="1473851">
                      <a:extLst>
                        <a:ext uri="{9D8B030D-6E8A-4147-A177-3AD203B41FA5}">
                          <a16:colId xmlns:a16="http://schemas.microsoft.com/office/drawing/2014/main" val="3428288082"/>
                        </a:ext>
                      </a:extLst>
                    </a:gridCol>
                    <a:gridCol w="3376245">
                      <a:extLst>
                        <a:ext uri="{9D8B030D-6E8A-4147-A177-3AD203B41FA5}">
                          <a16:colId xmlns:a16="http://schemas.microsoft.com/office/drawing/2014/main" val="75168061"/>
                        </a:ext>
                      </a:extLst>
                    </a:gridCol>
                  </a:tblGrid>
                  <a:tr h="371920">
                    <a:tc>
                      <a:txBody>
                        <a:bodyPr/>
                        <a:lstStyle/>
                        <a:p>
                          <a:r>
                            <a:rPr lang="en-US" b="1" dirty="0">
                              <a:latin typeface="Roboto" panose="02000000000000000000" pitchFamily="2" charset="0"/>
                              <a:ea typeface="Roboto" panose="02000000000000000000" pitchFamily="2" charset="0"/>
                            </a:rPr>
                            <a:t>Method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63248" t="-6667" r="-229060" b="-21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latin typeface="Roboto" panose="02000000000000000000" pitchFamily="2" charset="0"/>
                              <a:ea typeface="Roboto" panose="02000000000000000000" pitchFamily="2" charset="0"/>
                            </a:rPr>
                            <a:t>Residual Standard Error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291477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latin typeface="Roboto" panose="02000000000000000000" pitchFamily="2" charset="0"/>
                              <a:ea typeface="Roboto" panose="02000000000000000000" pitchFamily="2" charset="0"/>
                            </a:rPr>
                            <a:t>Trend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latin typeface="Roboto" panose="02000000000000000000" pitchFamily="2" charset="0"/>
                              <a:ea typeface="Roboto" panose="02000000000000000000" pitchFamily="2" charset="0"/>
                            </a:rPr>
                            <a:t>97%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latin typeface="Roboto" panose="02000000000000000000" pitchFamily="2" charset="0"/>
                              <a:ea typeface="Roboto" panose="02000000000000000000" pitchFamily="2" charset="0"/>
                            </a:rPr>
                            <a:t>2.6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1998278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latin typeface="Roboto" panose="02000000000000000000" pitchFamily="2" charset="0"/>
                              <a:ea typeface="Roboto" panose="02000000000000000000" pitchFamily="2" charset="0"/>
                            </a:rPr>
                            <a:t>Trend + Seasonal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latin typeface="Roboto" panose="02000000000000000000" pitchFamily="2" charset="0"/>
                              <a:ea typeface="Roboto" panose="02000000000000000000" pitchFamily="2" charset="0"/>
                            </a:rPr>
                            <a:t>99%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latin typeface="Roboto" panose="02000000000000000000" pitchFamily="2" charset="0"/>
                              <a:ea typeface="Roboto" panose="02000000000000000000" pitchFamily="2" charset="0"/>
                            </a:rPr>
                            <a:t>1.6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6065068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D0E7F5-D84A-634C-B2A0-064898361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EC7158D-2A76-1549-9F3A-173904BE7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of Regression Based Methods for CO2 data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543C737-B601-594E-B230-76D6A0259EEC}"/>
                  </a:ext>
                </a:extLst>
              </p:cNvPr>
              <p:cNvSpPr txBox="1"/>
              <p:nvPr/>
            </p:nvSpPr>
            <p:spPr>
              <a:xfrm>
                <a:off x="532424" y="4460267"/>
                <a:ext cx="4571444" cy="8183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𝑅𝑒𝑠𝑖𝑑𝑢𝑎𝑙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𝑆𝑡𝑎𝑛𝑑𝑎𝑟𝑑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𝐸𝑟𝑟𝑜𝑟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nary>
                                    <m:naryPr>
                                      <m:chr m:val="∑"/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  <m:e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𝑌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b>
                                          </m:s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𝑌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𝑡</m:t>
                                                  </m:r>
                                                </m:sub>
                                              </m:sSub>
                                            </m:e>
                                          </m:acc>
                                        </m:e>
                                      </m:d>
                                    </m:e>
                                  </m:nary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en-US" dirty="0"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543C737-B601-594E-B230-76D6A0259E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424" y="4460267"/>
                <a:ext cx="4571444" cy="818366"/>
              </a:xfrm>
              <a:prstGeom prst="rect">
                <a:avLst/>
              </a:prstGeom>
              <a:blipFill>
                <a:blip r:embed="rId3"/>
                <a:stretch>
                  <a:fillRect l="-554" t="-36923" b="-38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94BD05E-1C64-D341-9C6D-6CC1B7F0F33E}"/>
                  </a:ext>
                </a:extLst>
              </p:cNvPr>
              <p:cNvSpPr txBox="1"/>
              <p:nvPr/>
            </p:nvSpPr>
            <p:spPr>
              <a:xfrm>
                <a:off x="532424" y="5379898"/>
                <a:ext cx="9584591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1600" dirty="0">
                    <a:latin typeface="Roboto" panose="02000000000000000000" pitchFamily="2" charset="0"/>
                    <a:ea typeface="Roboto" panose="02000000000000000000" pitchFamily="2" charset="0"/>
                  </a:rPr>
                  <a:t> – number of parameters </a:t>
                </a:r>
              </a:p>
              <a:p>
                <a:r>
                  <a:rPr lang="en-US" sz="1600" dirty="0">
                    <a:latin typeface="Roboto" panose="02000000000000000000" pitchFamily="2" charset="0"/>
                    <a:ea typeface="Roboto" panose="02000000000000000000" pitchFamily="2" charset="0"/>
                  </a:rPr>
                  <a:t>e.g., </a:t>
                </a:r>
                <a:r>
                  <a:rPr lang="en-US" sz="1600" i="1" dirty="0">
                    <a:latin typeface="Roboto" panose="02000000000000000000" pitchFamily="2" charset="0"/>
                    <a:ea typeface="Roboto" panose="02000000000000000000" pitchFamily="2" charset="0"/>
                  </a:rPr>
                  <a:t>Trend + Season </a:t>
                </a:r>
                <a:r>
                  <a:rPr lang="en-US" sz="1600" dirty="0">
                    <a:latin typeface="Roboto" panose="02000000000000000000" pitchFamily="2" charset="0"/>
                    <a:ea typeface="Roboto" panose="02000000000000000000" pitchFamily="2" charset="0"/>
                  </a:rPr>
                  <a:t>model for co2 data set p = 13 (Intercept + Slope + 11 Indicator Variables)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94BD05E-1C64-D341-9C6D-6CC1B7F0F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424" y="5379898"/>
                <a:ext cx="9584591" cy="584775"/>
              </a:xfrm>
              <a:prstGeom prst="rect">
                <a:avLst/>
              </a:prstGeom>
              <a:blipFill>
                <a:blip r:embed="rId4"/>
                <a:stretch>
                  <a:fillRect l="-265" t="-2128" b="-106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1EB17C8D-031A-3842-96DF-5CEA5F021518}"/>
                  </a:ext>
                </a:extLst>
              </p:cNvPr>
              <p:cNvSpPr/>
              <p:nvPr/>
            </p:nvSpPr>
            <p:spPr>
              <a:xfrm>
                <a:off x="532424" y="3553023"/>
                <a:ext cx="9584591" cy="65255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1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p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dirty="0">
                    <a:latin typeface="Roboto" panose="02000000000000000000" pitchFamily="2" charset="0"/>
                    <a:ea typeface="Roboto" panose="02000000000000000000" pitchFamily="2" charset="0"/>
                  </a:rPr>
                  <a:t> - Coefficient of Determination</a:t>
                </a:r>
              </a:p>
              <a:p>
                <a:r>
                  <a:rPr lang="en-US" dirty="0">
                    <a:latin typeface="Roboto" panose="02000000000000000000" pitchFamily="2" charset="0"/>
                    <a:ea typeface="Roboto" panose="02000000000000000000" pitchFamily="2" charset="0"/>
                  </a:rPr>
                  <a:t>	e.g., 99% of co2 emission variation is explained by the trend and seasonal factors</a:t>
                </a: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1EB17C8D-031A-3842-96DF-5CEA5F0215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424" y="3553023"/>
                <a:ext cx="9584591" cy="652551"/>
              </a:xfrm>
              <a:prstGeom prst="rect">
                <a:avLst/>
              </a:prstGeom>
              <a:blipFill>
                <a:blip r:embed="rId5"/>
                <a:stretch>
                  <a:fillRect t="-1887" b="-113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10129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410FCFB-E157-7D46-B715-1C53FF04A4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What benefits you would gain by  knowing the future?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96CC44-D32A-6A46-B761-FE1016E490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cap="none" dirty="0">
                <a:latin typeface="Roboto" panose="02000000000000000000" pitchFamily="2" charset="0"/>
                <a:ea typeface="Roboto" panose="02000000000000000000" pitchFamily="2" charset="0"/>
              </a:rPr>
              <a:t>Future Planning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D7E8BA8-C2A3-8245-AFD7-0125D8D3FE0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cap="none" dirty="0">
                <a:latin typeface="Roboto" panose="02000000000000000000" pitchFamily="2" charset="0"/>
                <a:ea typeface="Roboto" panose="02000000000000000000" pitchFamily="2" charset="0"/>
              </a:rPr>
              <a:t>Budgeting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1C3B801-F2DE-C647-9220-94B8A54CEB64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2A4369F-88D0-144A-9E68-E19E55758C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2</a:t>
            </a:fld>
            <a:endParaRPr lang="en-US"/>
          </a:p>
        </p:txBody>
      </p:sp>
      <p:pic>
        <p:nvPicPr>
          <p:cNvPr id="9" name="Content Placeholder 8" descr="Chart, line chart&#10;&#10;Description automatically generated">
            <a:extLst>
              <a:ext uri="{FF2B5EF4-FFF2-40B4-BE49-F238E27FC236}">
                <a16:creationId xmlns:a16="http://schemas.microsoft.com/office/drawing/2014/main" id="{F91004A3-C7DF-9741-B369-1491B569D9C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63" y="3049304"/>
            <a:ext cx="4938712" cy="2353242"/>
          </a:xfrm>
          <a:prstGeom prst="rect">
            <a:avLst/>
          </a:prstGeom>
        </p:spPr>
      </p:pic>
      <p:pic>
        <p:nvPicPr>
          <p:cNvPr id="10" name="Content Placeholder 9" descr="Chart, line chart&#10;&#10;Description automatically generated">
            <a:extLst>
              <a:ext uri="{FF2B5EF4-FFF2-40B4-BE49-F238E27FC236}">
                <a16:creationId xmlns:a16="http://schemas.microsoft.com/office/drawing/2014/main" id="{3869F205-FBBB-044F-BAFA-D7F1D075617C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8238" y="2845754"/>
            <a:ext cx="4937125" cy="276034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30C43AC-232B-BC42-BACD-8E67FBAF190A}"/>
              </a:ext>
            </a:extLst>
          </p:cNvPr>
          <p:cNvSpPr txBox="1"/>
          <p:nvPr/>
        </p:nvSpPr>
        <p:spPr>
          <a:xfrm>
            <a:off x="6458673" y="5491700"/>
            <a:ext cx="213712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>
                    <a:lumMod val="50000"/>
                  </a:schemeClr>
                </a:solidFill>
              </a:rPr>
              <a:t>Source: US Energy Information Administration</a:t>
            </a:r>
          </a:p>
        </p:txBody>
      </p:sp>
    </p:spTree>
    <p:extLst>
      <p:ext uri="{BB962C8B-B14F-4D97-AF65-F5344CB8AC3E}">
        <p14:creationId xmlns:p14="http://schemas.microsoft.com/office/powerpoint/2010/main" val="4236780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7" grpId="0" build="p"/>
      <p:bldP spid="1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36F421EE-CE34-EC4E-BC1C-E0249605763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68299" y="1503842"/>
                <a:ext cx="6581141" cy="4602317"/>
              </a:xfrm>
            </p:spPr>
            <p:txBody>
              <a:bodyPr/>
              <a:lstStyle/>
              <a:p>
                <a:r>
                  <a:rPr lang="en-US" b="1" i="1" dirty="0">
                    <a:latin typeface="Cambria Math" panose="02040503050406030204" pitchFamily="18" charset="0"/>
                  </a:rPr>
                  <a:t>Alternative Method:</a:t>
                </a:r>
                <a:endParaRPr lang="en-US" sz="1600" b="1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  <m:r>
                      <a:rPr lang="en-US" sz="1600" b="1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US" sz="1600" b="1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1600" b="1" i="1"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US" sz="1600" b="1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func>
                      <m:funcPr>
                        <m:ctrlPr>
                          <a:rPr lang="en-US" sz="1600" b="1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𝒄𝒐𝒔</m:t>
                        </m:r>
                      </m:fName>
                      <m:e>
                        <m:d>
                          <m:dPr>
                            <m:ctrlPr>
                              <a:rPr lang="en-US" sz="16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1600" b="1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600" b="1" i="1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  <m:r>
                                  <a:rPr lang="en-US" sz="1600" b="1" i="1">
                                    <a:latin typeface="Cambria Math" panose="02040503050406030204" pitchFamily="18" charset="0"/>
                                  </a:rPr>
                                  <m:t>𝝅</m:t>
                                </m:r>
                                <m:r>
                                  <a:rPr lang="en-US" sz="1600" b="1" i="1">
                                    <a:latin typeface="Cambria Math" panose="02040503050406030204" pitchFamily="18" charset="0"/>
                                  </a:rPr>
                                  <m:t>𝒕</m:t>
                                </m:r>
                              </m:num>
                              <m:den>
                                <m:r>
                                  <a:rPr lang="en-US" sz="1600" b="1" i="1">
                                    <a:latin typeface="Cambria Math" panose="02040503050406030204" pitchFamily="18" charset="0"/>
                                  </a:rPr>
                                  <m:t>𝑺</m:t>
                                </m:r>
                              </m:den>
                            </m:f>
                          </m:e>
                        </m:d>
                      </m:e>
                    </m:func>
                    <m:r>
                      <a:rPr lang="en-US" sz="1600" b="1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func>
                      <m:funcPr>
                        <m:ctrlPr>
                          <a:rPr lang="en-US" sz="1600" b="1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𝒔𝒊𝒏</m:t>
                        </m:r>
                      </m:fName>
                      <m:e>
                        <m:d>
                          <m:dPr>
                            <m:ctrlPr>
                              <a:rPr lang="en-US" sz="16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1600" b="1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600" b="1" i="1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  <m:r>
                                  <a:rPr lang="en-US" sz="1600" b="1" i="1">
                                    <a:latin typeface="Cambria Math" panose="02040503050406030204" pitchFamily="18" charset="0"/>
                                  </a:rPr>
                                  <m:t>𝝅</m:t>
                                </m:r>
                                <m:r>
                                  <a:rPr lang="en-US" sz="1600" b="1" i="1">
                                    <a:latin typeface="Cambria Math" panose="02040503050406030204" pitchFamily="18" charset="0"/>
                                  </a:rPr>
                                  <m:t>𝒕</m:t>
                                </m:r>
                              </m:num>
                              <m:den>
                                <m:r>
                                  <a:rPr lang="en-US" sz="1600" b="1" i="1">
                                    <a:latin typeface="Cambria Math" panose="02040503050406030204" pitchFamily="18" charset="0"/>
                                  </a:rPr>
                                  <m:t>𝑺</m:t>
                                </m:r>
                              </m:den>
                            </m:f>
                          </m:e>
                        </m:d>
                      </m:e>
                    </m:func>
                    <m:r>
                      <a:rPr lang="en-US" sz="1600" b="1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𝜺</m:t>
                        </m:r>
                      </m:e>
                      <m:sub>
                        <m:r>
                          <a:rPr lang="en-US" sz="1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𝒕</m:t>
                        </m:r>
                      </m:sub>
                    </m:sSub>
                  </m:oMath>
                </a14:m>
                <a:endParaRPr lang="en-US" sz="1600" b="1" dirty="0"/>
              </a:p>
              <a:p>
                <a:endParaRPr lang="en-US" sz="1600" b="1" dirty="0"/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600" b="1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1600" b="1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 dirty="0" smtClean="0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sz="1600" b="1" i="1" dirty="0" smtClean="0">
                                <a:latin typeface="Cambria Math" panose="02040503050406030204" pitchFamily="18" charset="0"/>
                              </a:rPr>
                              <m:t>𝒕</m:t>
                            </m:r>
                          </m:sub>
                        </m:sSub>
                      </m:e>
                    </m:acc>
                    <m:r>
                      <a:rPr lang="en-US" sz="1600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𝟑𝟏𝟏</m:t>
                    </m:r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𝟒</m:t>
                    </m:r>
                    <m:r>
                      <a:rPr lang="en-US" sz="1600" b="1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𝟏𝟏</m:t>
                    </m:r>
                    <m:r>
                      <a:rPr lang="en-US" sz="1600" b="1" i="1"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US" sz="1600" b="1" i="1">
                        <a:latin typeface="Cambria Math" panose="02040503050406030204" pitchFamily="18" charset="0"/>
                      </a:rPr>
                      <m:t>+−</m:t>
                    </m:r>
                    <m:r>
                      <a:rPr lang="en-US" sz="1600" b="1" i="1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1600" b="1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600" b="1" i="1">
                        <a:latin typeface="Cambria Math" panose="02040503050406030204" pitchFamily="18" charset="0"/>
                      </a:rPr>
                      <m:t>𝟕</m:t>
                    </m:r>
                    <m:func>
                      <m:funcPr>
                        <m:ctrlPr>
                          <a:rPr lang="en-US" sz="1600" b="1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𝒄𝒐𝒔</m:t>
                        </m:r>
                      </m:fName>
                      <m:e>
                        <m:d>
                          <m:dPr>
                            <m:ctrlPr>
                              <a:rPr lang="en-US" sz="16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1600" b="1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600" b="1" i="1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  <m:r>
                                  <a:rPr lang="en-US" sz="1600" b="1" i="1">
                                    <a:latin typeface="Cambria Math" panose="02040503050406030204" pitchFamily="18" charset="0"/>
                                  </a:rPr>
                                  <m:t>𝝅</m:t>
                                </m:r>
                                <m:r>
                                  <a:rPr lang="en-US" sz="1600" b="1" i="1">
                                    <a:latin typeface="Cambria Math" panose="02040503050406030204" pitchFamily="18" charset="0"/>
                                  </a:rPr>
                                  <m:t>𝒕</m:t>
                                </m:r>
                              </m:num>
                              <m:den>
                                <m:r>
                                  <a:rPr lang="en-US" sz="1600" b="1" i="1">
                                    <a:latin typeface="Cambria Math" panose="02040503050406030204" pitchFamily="18" charset="0"/>
                                  </a:rPr>
                                  <m:t>𝟓𝟐</m:t>
                                </m:r>
                              </m:den>
                            </m:f>
                          </m:e>
                        </m:d>
                      </m:e>
                    </m:func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𝟐</m:t>
                    </m:r>
                    <m:func>
                      <m:funcPr>
                        <m:ctrlPr>
                          <a:rPr lang="en-US" sz="1600" b="1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𝒔𝒊𝒏</m:t>
                        </m:r>
                      </m:fName>
                      <m:e>
                        <m:d>
                          <m:dPr>
                            <m:ctrlPr>
                              <a:rPr lang="en-US" sz="16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1600" b="1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600" b="1" i="1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  <m:r>
                                  <a:rPr lang="en-US" sz="1600" b="1" i="1">
                                    <a:latin typeface="Cambria Math" panose="02040503050406030204" pitchFamily="18" charset="0"/>
                                  </a:rPr>
                                  <m:t>𝝅</m:t>
                                </m:r>
                                <m:r>
                                  <a:rPr lang="en-US" sz="1600" b="1" i="1">
                                    <a:latin typeface="Cambria Math" panose="02040503050406030204" pitchFamily="18" charset="0"/>
                                  </a:rPr>
                                  <m:t>𝒕</m:t>
                                </m:r>
                              </m:num>
                              <m:den>
                                <m:r>
                                  <a:rPr lang="en-US" sz="1600" b="1" i="1" smtClean="0">
                                    <a:latin typeface="Cambria Math" panose="02040503050406030204" pitchFamily="18" charset="0"/>
                                  </a:rPr>
                                  <m:t>𝟓𝟐</m:t>
                                </m:r>
                              </m:den>
                            </m:f>
                          </m:e>
                        </m:d>
                      </m:e>
                    </m:func>
                    <m:r>
                      <a:rPr lang="en-US" sz="1600" b="1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𝜺</m:t>
                        </m:r>
                      </m:e>
                      <m:sub>
                        <m:r>
                          <a:rPr lang="en-US" sz="1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𝒕</m:t>
                        </m:r>
                      </m:sub>
                    </m:sSub>
                  </m:oMath>
                </a14:m>
                <a:endParaRPr lang="en-US" sz="1600" b="1" dirty="0"/>
              </a:p>
              <a:p>
                <a:endParaRPr lang="en-US" sz="1600" b="1" dirty="0"/>
              </a:p>
              <a:p>
                <a:endParaRPr lang="en-US" dirty="0"/>
              </a:p>
              <a:p>
                <a:pPr marL="0" indent="0">
                  <a:buNone/>
                </a:pPr>
                <a:r>
                  <a:rPr lang="en-US" sz="14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library(forecast)</a:t>
                </a:r>
              </a:p>
              <a:p>
                <a:pPr marL="0" indent="0">
                  <a:buNone/>
                </a:pPr>
                <a:r>
                  <a:rPr lang="en-US" sz="14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library(ggplot2)</a:t>
                </a:r>
              </a:p>
              <a:p>
                <a:pPr marL="0" indent="0">
                  <a:buNone/>
                </a:pPr>
                <a:r>
                  <a:rPr lang="en-US" sz="1400" b="1" dirty="0" err="1">
                    <a:highlight>
                      <a:srgbClr val="FFFF00"/>
                    </a:highlight>
                    <a:latin typeface="Consolas" panose="020B0609020204030204" pitchFamily="49" charset="0"/>
                    <a:cs typeface="Consolas" panose="020B0609020204030204" pitchFamily="49" charset="0"/>
                  </a:rPr>
                  <a:t>trend_season_cosine_lm</a:t>
                </a:r>
                <a:r>
                  <a:rPr lang="en-US" sz="1400" b="1" dirty="0">
                    <a:highlight>
                      <a:srgbClr val="FFFF00"/>
                    </a:highlight>
                    <a:latin typeface="Consolas" panose="020B0609020204030204" pitchFamily="49" charset="0"/>
                    <a:cs typeface="Consolas" panose="020B0609020204030204" pitchFamily="49" charset="0"/>
                  </a:rPr>
                  <a:t>   = </a:t>
                </a:r>
                <a:r>
                  <a:rPr lang="en-US" sz="1400" b="1" dirty="0" err="1">
                    <a:highlight>
                      <a:srgbClr val="FFFF00"/>
                    </a:highlight>
                    <a:latin typeface="Consolas" panose="020B0609020204030204" pitchFamily="49" charset="0"/>
                    <a:cs typeface="Consolas" panose="020B0609020204030204" pitchFamily="49" charset="0"/>
                  </a:rPr>
                  <a:t>tslm</a:t>
                </a:r>
                <a:r>
                  <a:rPr lang="en-US" sz="1400" b="1" dirty="0">
                    <a:highlight>
                      <a:srgbClr val="FFFF00"/>
                    </a:highlight>
                    <a:latin typeface="Consolas" panose="020B0609020204030204" pitchFamily="49" charset="0"/>
                    <a:cs typeface="Consolas" panose="020B0609020204030204" pitchFamily="49" charset="0"/>
                  </a:rPr>
                  <a:t>(co2 ~ trend + </a:t>
                </a:r>
                <a:r>
                  <a:rPr lang="en-US" sz="1400" b="1" dirty="0" err="1">
                    <a:highlight>
                      <a:srgbClr val="FFFF00"/>
                    </a:highlight>
                    <a:latin typeface="Consolas" panose="020B0609020204030204" pitchFamily="49" charset="0"/>
                    <a:cs typeface="Consolas" panose="020B0609020204030204" pitchFamily="49" charset="0"/>
                  </a:rPr>
                  <a:t>fourier</a:t>
                </a:r>
                <a:r>
                  <a:rPr lang="en-US" sz="1400" b="1" dirty="0">
                    <a:highlight>
                      <a:srgbClr val="FFFF00"/>
                    </a:highlight>
                    <a:latin typeface="Consolas" panose="020B0609020204030204" pitchFamily="49" charset="0"/>
                    <a:cs typeface="Consolas" panose="020B0609020204030204" pitchFamily="49" charset="0"/>
                  </a:rPr>
                  <a:t>(co2, K=1))</a:t>
                </a:r>
              </a:p>
              <a:p>
                <a:pPr marL="0" indent="0">
                  <a:buNone/>
                </a:pPr>
                <a:r>
                  <a:rPr lang="en-US" sz="1400" b="1" dirty="0">
                    <a:highlight>
                      <a:srgbClr val="FFFF00"/>
                    </a:highlight>
                    <a:latin typeface="Consolas" panose="020B0609020204030204" pitchFamily="49" charset="0"/>
                    <a:cs typeface="Consolas" panose="020B0609020204030204" pitchFamily="49" charset="0"/>
                  </a:rPr>
                  <a:t>summary(</a:t>
                </a:r>
                <a:r>
                  <a:rPr lang="en-US" sz="1400" b="1" dirty="0" err="1">
                    <a:highlight>
                      <a:srgbClr val="FFFF00"/>
                    </a:highlight>
                    <a:latin typeface="Consolas" panose="020B0609020204030204" pitchFamily="49" charset="0"/>
                    <a:cs typeface="Consolas" panose="020B0609020204030204" pitchFamily="49" charset="0"/>
                  </a:rPr>
                  <a:t>trend_season_cosine_lm</a:t>
                </a:r>
                <a:r>
                  <a:rPr lang="en-US" sz="1400" b="1" dirty="0">
                    <a:highlight>
                      <a:srgbClr val="FFFF00"/>
                    </a:highlight>
                    <a:latin typeface="Consolas" panose="020B0609020204030204" pitchFamily="49" charset="0"/>
                    <a:cs typeface="Consolas" panose="020B0609020204030204" pitchFamily="49" charset="0"/>
                  </a:rPr>
                  <a:t>)</a:t>
                </a:r>
              </a:p>
              <a:p>
                <a:pPr marL="0" indent="0">
                  <a:buNone/>
                </a:pPr>
                <a:endParaRPr lang="en-US" dirty="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36F421EE-CE34-EC4E-BC1C-E0249605763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68299" y="1503842"/>
                <a:ext cx="6581141" cy="4602317"/>
              </a:xfrm>
              <a:blipFill>
                <a:blip r:embed="rId2"/>
                <a:stretch>
                  <a:fillRect l="-278" t="-14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0280747-19B0-F64B-A4E6-2F1037B70919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12532F-A886-B54D-B980-9F4F89DC0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75E132-FE34-DA4C-A435-BE0AE42FDF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Regression Methods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0C8A39C-0292-6A4B-AFC8-36829757B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Trend + Seasonal Forecast</a:t>
            </a:r>
          </a:p>
        </p:txBody>
      </p: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19C07EF8-A0DB-684E-9F74-04C30D9123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8358" y="2124419"/>
            <a:ext cx="5748278" cy="1216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172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F421EE-CE34-EC4E-BC1C-E024960576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299" y="1493682"/>
            <a:ext cx="11244581" cy="4578505"/>
          </a:xfrm>
        </p:spPr>
        <p:txBody>
          <a:bodyPr/>
          <a:lstStyle/>
          <a:p>
            <a:endParaRPr lang="en-US" dirty="0"/>
          </a:p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Benefits:</a:t>
            </a: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- Convenient to model</a:t>
            </a: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- Flexible to add multiple factors which influence our response in addition to </a:t>
            </a:r>
            <a:r>
              <a:rPr lang="en-US" i="1" dirty="0">
                <a:solidFill>
                  <a:schemeClr val="accent5">
                    <a:lumMod val="50000"/>
                  </a:schemeClr>
                </a:solidFill>
              </a:rPr>
              <a:t>time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Drawbacks: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 - Extrapolation is not recommended in regression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 - Works only with data with trends and seasonality</a:t>
            </a:r>
          </a:p>
          <a:p>
            <a:pPr marL="0" indent="0">
              <a:buNone/>
            </a:pP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- Random error in time series data is not independent </a:t>
            </a:r>
          </a:p>
          <a:p>
            <a:pPr marL="0" indent="0">
              <a:buNone/>
            </a:pP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- Not account for autocorrelations </a:t>
            </a:r>
          </a:p>
          <a:p>
            <a:pPr marL="0" indent="0">
              <a:buNone/>
            </a:pP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0280747-19B0-F64B-A4E6-2F1037B70919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12532F-A886-B54D-B980-9F4F89DC0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0C8A39C-0292-6A4B-AFC8-36829757B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 methods are convenient, but they also have drawbacks</a:t>
            </a:r>
          </a:p>
        </p:txBody>
      </p:sp>
    </p:spTree>
    <p:extLst>
      <p:ext uri="{BB962C8B-B14F-4D97-AF65-F5344CB8AC3E}">
        <p14:creationId xmlns:p14="http://schemas.microsoft.com/office/powerpoint/2010/main" val="1681297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C3993BC-3778-E240-BE63-AB1325F98A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Correlation measure the linear-relationship between two random variables</a:t>
            </a:r>
          </a:p>
          <a:p>
            <a:endParaRPr lang="en-US" dirty="0"/>
          </a:p>
          <a:p>
            <a:r>
              <a:rPr lang="en-US" dirty="0"/>
              <a:t>Autocorrelation measure the linear-relationship within a random variable with “</a:t>
            </a:r>
            <a:r>
              <a:rPr lang="en-US" b="1" dirty="0"/>
              <a:t>lags</a:t>
            </a:r>
            <a:r>
              <a:rPr lang="en-US" dirty="0"/>
              <a:t>”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257A45-4686-2948-AB25-9D1B8AA2DF49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B6260A-1434-1142-B376-30AA49E64F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4030704-60FD-DA49-BE51-2AE31650846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Measuring Dependence on Past Values</a:t>
            </a:r>
            <a:endParaRPr lang="en-US" b="1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2666CC-761E-9045-91FD-921594C61024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Autocorrelation</a:t>
            </a:r>
            <a:br>
              <a:rPr lang="en-US" dirty="0"/>
            </a:b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le 10">
                <a:extLst>
                  <a:ext uri="{FF2B5EF4-FFF2-40B4-BE49-F238E27FC236}">
                    <a16:creationId xmlns:a16="http://schemas.microsoft.com/office/drawing/2014/main" id="{E2A5B55C-BE2E-1A46-934D-56CF5D7CAE8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8782165"/>
                  </p:ext>
                </p:extLst>
              </p:nvPr>
            </p:nvGraphicFramePr>
            <p:xfrm>
              <a:off x="490221" y="3125834"/>
              <a:ext cx="2204720" cy="25958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204720">
                      <a:extLst>
                        <a:ext uri="{9D8B030D-6E8A-4147-A177-3AD203B41FA5}">
                          <a16:colId xmlns:a16="http://schemas.microsoft.com/office/drawing/2014/main" val="367118433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dirty="0" smtClean="0">
                                        <a:latin typeface="Cambria Math" panose="02040503050406030204" pitchFamily="18" charset="0"/>
                                      </a:rPr>
                                      <m:t>𝒀</m:t>
                                    </m:r>
                                  </m:e>
                                  <m:sub>
                                    <m:r>
                                      <a:rPr lang="en-US" b="1" i="1" dirty="0" smtClean="0"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latin typeface="Roboto" panose="02000000000000000000" pitchFamily="2" charset="0"/>
                            <a:ea typeface="Roboto" panose="02000000000000000000" pitchFamily="2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6393806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Roboto" panose="02000000000000000000" pitchFamily="2" charset="0"/>
                              <a:ea typeface="Roboto" panose="02000000000000000000" pitchFamily="2" charset="0"/>
                            </a:rPr>
                            <a:t>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9109392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Roboto" panose="02000000000000000000" pitchFamily="2" charset="0"/>
                              <a:ea typeface="Roboto" panose="02000000000000000000" pitchFamily="2" charset="0"/>
                            </a:rPr>
                            <a:t>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3862026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Roboto" panose="02000000000000000000" pitchFamily="2" charset="0"/>
                              <a:ea typeface="Roboto" panose="02000000000000000000" pitchFamily="2" charset="0"/>
                            </a:rPr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9345606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Roboto" panose="02000000000000000000" pitchFamily="2" charset="0"/>
                              <a:ea typeface="Roboto" panose="02000000000000000000" pitchFamily="2" charset="0"/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2930352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Roboto" panose="02000000000000000000" pitchFamily="2" charset="0"/>
                              <a:ea typeface="Roboto" panose="02000000000000000000" pitchFamily="2" charset="0"/>
                            </a:rPr>
                            <a:t>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8393869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Roboto" panose="02000000000000000000" pitchFamily="2" charset="0"/>
                              <a:ea typeface="Roboto" panose="02000000000000000000" pitchFamily="2" charset="0"/>
                            </a:rPr>
                            <a:t>8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6070619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le 10">
                <a:extLst>
                  <a:ext uri="{FF2B5EF4-FFF2-40B4-BE49-F238E27FC236}">
                    <a16:creationId xmlns:a16="http://schemas.microsoft.com/office/drawing/2014/main" id="{E2A5B55C-BE2E-1A46-934D-56CF5D7CAE8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8782165"/>
                  </p:ext>
                </p:extLst>
              </p:nvPr>
            </p:nvGraphicFramePr>
            <p:xfrm>
              <a:off x="490221" y="3125834"/>
              <a:ext cx="2204720" cy="25958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204720">
                      <a:extLst>
                        <a:ext uri="{9D8B030D-6E8A-4147-A177-3AD203B41FA5}">
                          <a16:colId xmlns:a16="http://schemas.microsoft.com/office/drawing/2014/main" val="367118433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71" t="-3448" r="-1143" b="-6275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6393806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Roboto" panose="02000000000000000000" pitchFamily="2" charset="0"/>
                              <a:ea typeface="Roboto" panose="02000000000000000000" pitchFamily="2" charset="0"/>
                            </a:rPr>
                            <a:t>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9109392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Roboto" panose="02000000000000000000" pitchFamily="2" charset="0"/>
                              <a:ea typeface="Roboto" panose="02000000000000000000" pitchFamily="2" charset="0"/>
                            </a:rPr>
                            <a:t>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3862026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Roboto" panose="02000000000000000000" pitchFamily="2" charset="0"/>
                              <a:ea typeface="Roboto" panose="02000000000000000000" pitchFamily="2" charset="0"/>
                            </a:rPr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9345606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Roboto" panose="02000000000000000000" pitchFamily="2" charset="0"/>
                              <a:ea typeface="Roboto" panose="02000000000000000000" pitchFamily="2" charset="0"/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2930352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Roboto" panose="02000000000000000000" pitchFamily="2" charset="0"/>
                              <a:ea typeface="Roboto" panose="02000000000000000000" pitchFamily="2" charset="0"/>
                            </a:rPr>
                            <a:t>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8393869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Roboto" panose="02000000000000000000" pitchFamily="2" charset="0"/>
                              <a:ea typeface="Roboto" panose="02000000000000000000" pitchFamily="2" charset="0"/>
                            </a:rPr>
                            <a:t>8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6070619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le 10">
                <a:extLst>
                  <a:ext uri="{FF2B5EF4-FFF2-40B4-BE49-F238E27FC236}">
                    <a16:creationId xmlns:a16="http://schemas.microsoft.com/office/drawing/2014/main" id="{1E7C7B5C-2093-834B-8EF3-0859CDF75C7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02482813"/>
                  </p:ext>
                </p:extLst>
              </p:nvPr>
            </p:nvGraphicFramePr>
            <p:xfrm>
              <a:off x="3761740" y="3125834"/>
              <a:ext cx="3279140" cy="25958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33220">
                      <a:extLst>
                        <a:ext uri="{9D8B030D-6E8A-4147-A177-3AD203B41FA5}">
                          <a16:colId xmlns:a16="http://schemas.microsoft.com/office/drawing/2014/main" val="3671184332"/>
                        </a:ext>
                      </a:extLst>
                    </a:gridCol>
                    <a:gridCol w="1645920">
                      <a:extLst>
                        <a:ext uri="{9D8B030D-6E8A-4147-A177-3AD203B41FA5}">
                          <a16:colId xmlns:a16="http://schemas.microsoft.com/office/drawing/2014/main" val="276668649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dirty="0" smtClean="0">
                                        <a:latin typeface="Cambria Math" panose="02040503050406030204" pitchFamily="18" charset="0"/>
                                      </a:rPr>
                                      <m:t>𝒀</m:t>
                                    </m:r>
                                  </m:e>
                                  <m:sub>
                                    <m:r>
                                      <a:rPr lang="en-US" b="1" i="1" dirty="0" smtClean="0"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latin typeface="Roboto" panose="02000000000000000000" pitchFamily="2" charset="0"/>
                            <a:ea typeface="Roboto" panose="02000000000000000000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dirty="0" smtClean="0">
                                        <a:latin typeface="Cambria Math" panose="02040503050406030204" pitchFamily="18" charset="0"/>
                                      </a:rPr>
                                      <m:t>𝒀</m:t>
                                    </m:r>
                                  </m:e>
                                  <m:sub>
                                    <m:r>
                                      <a:rPr lang="en-US" b="1" i="1" dirty="0" smtClean="0"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  <m:r>
                                      <a:rPr lang="en-US" b="1" i="1" dirty="0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b="1" i="1" dirty="0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latin typeface="Roboto" panose="02000000000000000000" pitchFamily="2" charset="0"/>
                            <a:ea typeface="Roboto" panose="02000000000000000000" pitchFamily="2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6393806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Roboto" panose="02000000000000000000" pitchFamily="2" charset="0"/>
                              <a:ea typeface="Roboto" panose="02000000000000000000" pitchFamily="2" charset="0"/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Roboto" panose="02000000000000000000" pitchFamily="2" charset="0"/>
                              <a:ea typeface="Roboto" panose="02000000000000000000" pitchFamily="2" charset="0"/>
                            </a:rPr>
                            <a:t>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9109392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Roboto" panose="02000000000000000000" pitchFamily="2" charset="0"/>
                              <a:ea typeface="Roboto" panose="02000000000000000000" pitchFamily="2" charset="0"/>
                            </a:rPr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Roboto" panose="02000000000000000000" pitchFamily="2" charset="0"/>
                              <a:ea typeface="Roboto" panose="02000000000000000000" pitchFamily="2" charset="0"/>
                            </a:rPr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3862026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Roboto" panose="02000000000000000000" pitchFamily="2" charset="0"/>
                              <a:ea typeface="Roboto" panose="02000000000000000000" pitchFamily="2" charset="0"/>
                            </a:rPr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Roboto" panose="02000000000000000000" pitchFamily="2" charset="0"/>
                              <a:ea typeface="Roboto" panose="02000000000000000000" pitchFamily="2" charset="0"/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9345606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Roboto" panose="02000000000000000000" pitchFamily="2" charset="0"/>
                              <a:ea typeface="Roboto" panose="02000000000000000000" pitchFamily="2" charset="0"/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Roboto" panose="02000000000000000000" pitchFamily="2" charset="0"/>
                              <a:ea typeface="Roboto" panose="02000000000000000000" pitchFamily="2" charset="0"/>
                            </a:rPr>
                            <a:t>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2930352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Roboto" panose="02000000000000000000" pitchFamily="2" charset="0"/>
                              <a:ea typeface="Roboto" panose="02000000000000000000" pitchFamily="2" charset="0"/>
                            </a:rPr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Roboto" panose="02000000000000000000" pitchFamily="2" charset="0"/>
                              <a:ea typeface="Roboto" panose="02000000000000000000" pitchFamily="2" charset="0"/>
                            </a:rPr>
                            <a:t>8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8393869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latin typeface="Roboto" panose="02000000000000000000" pitchFamily="2" charset="0"/>
                            <a:ea typeface="Roboto" panose="02000000000000000000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latin typeface="Roboto" panose="02000000000000000000" pitchFamily="2" charset="0"/>
                            <a:ea typeface="Roboto" panose="02000000000000000000" pitchFamily="2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6070619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le 10">
                <a:extLst>
                  <a:ext uri="{FF2B5EF4-FFF2-40B4-BE49-F238E27FC236}">
                    <a16:creationId xmlns:a16="http://schemas.microsoft.com/office/drawing/2014/main" id="{1E7C7B5C-2093-834B-8EF3-0859CDF75C7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02482813"/>
                  </p:ext>
                </p:extLst>
              </p:nvPr>
            </p:nvGraphicFramePr>
            <p:xfrm>
              <a:off x="3761740" y="3125834"/>
              <a:ext cx="3279140" cy="25958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33220">
                      <a:extLst>
                        <a:ext uri="{9D8B030D-6E8A-4147-A177-3AD203B41FA5}">
                          <a16:colId xmlns:a16="http://schemas.microsoft.com/office/drawing/2014/main" val="3671184332"/>
                        </a:ext>
                      </a:extLst>
                    </a:gridCol>
                    <a:gridCol w="1645920">
                      <a:extLst>
                        <a:ext uri="{9D8B030D-6E8A-4147-A177-3AD203B41FA5}">
                          <a16:colId xmlns:a16="http://schemas.microsoft.com/office/drawing/2014/main" val="276668649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775" t="-3448" r="-102326" b="-6103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000" t="-3448" r="-1538" b="-61034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6393806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Roboto" panose="02000000000000000000" pitchFamily="2" charset="0"/>
                              <a:ea typeface="Roboto" panose="02000000000000000000" pitchFamily="2" charset="0"/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Roboto" panose="02000000000000000000" pitchFamily="2" charset="0"/>
                              <a:ea typeface="Roboto" panose="02000000000000000000" pitchFamily="2" charset="0"/>
                            </a:rPr>
                            <a:t>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9109392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Roboto" panose="02000000000000000000" pitchFamily="2" charset="0"/>
                              <a:ea typeface="Roboto" panose="02000000000000000000" pitchFamily="2" charset="0"/>
                            </a:rPr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Roboto" panose="02000000000000000000" pitchFamily="2" charset="0"/>
                              <a:ea typeface="Roboto" panose="02000000000000000000" pitchFamily="2" charset="0"/>
                            </a:rPr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3862026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Roboto" panose="02000000000000000000" pitchFamily="2" charset="0"/>
                              <a:ea typeface="Roboto" panose="02000000000000000000" pitchFamily="2" charset="0"/>
                            </a:rPr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Roboto" panose="02000000000000000000" pitchFamily="2" charset="0"/>
                              <a:ea typeface="Roboto" panose="02000000000000000000" pitchFamily="2" charset="0"/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9345606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Roboto" panose="02000000000000000000" pitchFamily="2" charset="0"/>
                              <a:ea typeface="Roboto" panose="02000000000000000000" pitchFamily="2" charset="0"/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Roboto" panose="02000000000000000000" pitchFamily="2" charset="0"/>
                              <a:ea typeface="Roboto" panose="02000000000000000000" pitchFamily="2" charset="0"/>
                            </a:rPr>
                            <a:t>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2930352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Roboto" panose="02000000000000000000" pitchFamily="2" charset="0"/>
                              <a:ea typeface="Roboto" panose="02000000000000000000" pitchFamily="2" charset="0"/>
                            </a:rPr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Roboto" panose="02000000000000000000" pitchFamily="2" charset="0"/>
                              <a:ea typeface="Roboto" panose="02000000000000000000" pitchFamily="2" charset="0"/>
                            </a:rPr>
                            <a:t>8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8393869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latin typeface="Roboto" panose="02000000000000000000" pitchFamily="2" charset="0"/>
                            <a:ea typeface="Roboto" panose="02000000000000000000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latin typeface="Roboto" panose="02000000000000000000" pitchFamily="2" charset="0"/>
                            <a:ea typeface="Roboto" panose="02000000000000000000" pitchFamily="2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60706196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542F9C0-7FA2-934F-ADCA-A824C2DCB342}"/>
              </a:ext>
            </a:extLst>
          </p:cNvPr>
          <p:cNvCxnSpPr/>
          <p:nvPr/>
        </p:nvCxnSpPr>
        <p:spPr>
          <a:xfrm flipV="1">
            <a:off x="5130800" y="3738880"/>
            <a:ext cx="416560" cy="32512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7F85D4E-4D6B-2D42-8B55-83F67E5509FE}"/>
              </a:ext>
            </a:extLst>
          </p:cNvPr>
          <p:cNvCxnSpPr/>
          <p:nvPr/>
        </p:nvCxnSpPr>
        <p:spPr>
          <a:xfrm flipV="1">
            <a:off x="5130800" y="4119441"/>
            <a:ext cx="416560" cy="32512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EA0FF43-5AB7-F647-8259-FCF8A3E5CA2A}"/>
              </a:ext>
            </a:extLst>
          </p:cNvPr>
          <p:cNvCxnSpPr/>
          <p:nvPr/>
        </p:nvCxnSpPr>
        <p:spPr>
          <a:xfrm flipV="1">
            <a:off x="5189219" y="4488476"/>
            <a:ext cx="416560" cy="32512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12A33EE-BD09-854E-A9AE-3CEB4A2ECD60}"/>
              </a:ext>
            </a:extLst>
          </p:cNvPr>
          <p:cNvCxnSpPr/>
          <p:nvPr/>
        </p:nvCxnSpPr>
        <p:spPr>
          <a:xfrm flipV="1">
            <a:off x="5191760" y="4869037"/>
            <a:ext cx="416560" cy="32512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8F36A80-D782-B147-ABBA-A2FE426B435E}"/>
                  </a:ext>
                </a:extLst>
              </p:cNvPr>
              <p:cNvSpPr txBox="1"/>
              <p:nvPr/>
            </p:nvSpPr>
            <p:spPr>
              <a:xfrm>
                <a:off x="7393938" y="3796275"/>
                <a:ext cx="4615181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latin typeface="Roboto" panose="02000000000000000000" pitchFamily="2" charset="0"/>
                    <a:ea typeface="Roboto" panose="02000000000000000000" pitchFamily="2" charset="0"/>
                  </a:rPr>
                  <a:t>Autocorrelation of lag 1:</a:t>
                </a:r>
              </a:p>
              <a:p>
                <a:r>
                  <a:rPr lang="en-US" dirty="0">
                    <a:latin typeface="Roboto" panose="02000000000000000000" pitchFamily="2" charset="0"/>
                    <a:ea typeface="Roboto" panose="02000000000000000000" pitchFamily="2" charset="0"/>
                  </a:rPr>
                  <a:t>Find the covariance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en-US" dirty="0">
                    <a:latin typeface="Roboto" panose="02000000000000000000" pitchFamily="2" charset="0"/>
                    <a:ea typeface="Roboto" panose="02000000000000000000" pitchFamily="2" charset="0"/>
                  </a:rPr>
                  <a:t> and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endParaRPr lang="en-US" dirty="0">
                  <a:latin typeface="Roboto" panose="02000000000000000000" pitchFamily="2" charset="0"/>
                  <a:ea typeface="Roboto" panose="02000000000000000000" pitchFamily="2" charset="0"/>
                </a:endParaRPr>
              </a:p>
              <a:p>
                <a:endParaRPr lang="en-US" dirty="0">
                  <a:latin typeface="Roboto" panose="02000000000000000000" pitchFamily="2" charset="0"/>
                  <a:ea typeface="Roboto" panose="02000000000000000000" pitchFamily="2" charset="0"/>
                </a:endParaRPr>
              </a:p>
              <a:p>
                <a:r>
                  <a:rPr lang="en-US" b="1" dirty="0">
                    <a:latin typeface="Roboto" panose="02000000000000000000" pitchFamily="2" charset="0"/>
                    <a:ea typeface="Roboto" panose="02000000000000000000" pitchFamily="2" charset="0"/>
                  </a:rPr>
                  <a:t>Autocorrelation of lag 1  = -0.09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8F36A80-D782-B147-ABBA-A2FE426B43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3938" y="3796275"/>
                <a:ext cx="4615181" cy="1200329"/>
              </a:xfrm>
              <a:prstGeom prst="rect">
                <a:avLst/>
              </a:prstGeom>
              <a:blipFill>
                <a:blip r:embed="rId4"/>
                <a:stretch>
                  <a:fillRect l="-1099" t="-3158" b="-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Picture 19" descr="Text&#10;&#10;Description automatically generated">
            <a:extLst>
              <a:ext uri="{FF2B5EF4-FFF2-40B4-BE49-F238E27FC236}">
                <a16:creationId xmlns:a16="http://schemas.microsoft.com/office/drawing/2014/main" id="{A22D82BD-3C64-B64E-B152-21D7D4A6C08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7648" y="143953"/>
            <a:ext cx="1981200" cy="66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841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C3993BC-3778-E240-BE63-AB1325F98A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Correlation measure the linear-relationship between two random variables</a:t>
            </a:r>
          </a:p>
          <a:p>
            <a:endParaRPr lang="en-US" dirty="0"/>
          </a:p>
          <a:p>
            <a:r>
              <a:rPr lang="en-US" dirty="0"/>
              <a:t>Autocorrelation measure the linear-relationship within a random variable with “</a:t>
            </a:r>
            <a:r>
              <a:rPr lang="en-US" b="1" dirty="0"/>
              <a:t>lags</a:t>
            </a:r>
            <a:r>
              <a:rPr lang="en-US" dirty="0"/>
              <a:t>”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257A45-4686-2948-AB25-9D1B8AA2DF49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B6260A-1434-1142-B376-30AA49E64F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4030704-60FD-DA49-BE51-2AE31650846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Measuring Dependence on Past Values</a:t>
            </a:r>
            <a:endParaRPr lang="en-US" b="1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2666CC-761E-9045-91FD-921594C61024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Autocorrelation</a:t>
            </a:r>
            <a:br>
              <a:rPr lang="en-US" dirty="0"/>
            </a:b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le 10">
                <a:extLst>
                  <a:ext uri="{FF2B5EF4-FFF2-40B4-BE49-F238E27FC236}">
                    <a16:creationId xmlns:a16="http://schemas.microsoft.com/office/drawing/2014/main" id="{E2A5B55C-BE2E-1A46-934D-56CF5D7CAE8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63012213"/>
                  </p:ext>
                </p:extLst>
              </p:nvPr>
            </p:nvGraphicFramePr>
            <p:xfrm>
              <a:off x="490221" y="3125834"/>
              <a:ext cx="2204720" cy="25958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204720">
                      <a:extLst>
                        <a:ext uri="{9D8B030D-6E8A-4147-A177-3AD203B41FA5}">
                          <a16:colId xmlns:a16="http://schemas.microsoft.com/office/drawing/2014/main" val="367118433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dirty="0" smtClean="0">
                                        <a:latin typeface="Cambria Math" panose="02040503050406030204" pitchFamily="18" charset="0"/>
                                      </a:rPr>
                                      <m:t>𝒀</m:t>
                                    </m:r>
                                  </m:e>
                                  <m:sub>
                                    <m:r>
                                      <a:rPr lang="en-US" b="1" i="1" dirty="0" smtClean="0"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latin typeface="Roboto" panose="02000000000000000000" pitchFamily="2" charset="0"/>
                            <a:ea typeface="Roboto" panose="02000000000000000000" pitchFamily="2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6393806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Roboto" panose="02000000000000000000" pitchFamily="2" charset="0"/>
                              <a:ea typeface="Roboto" panose="02000000000000000000" pitchFamily="2" charset="0"/>
                            </a:rPr>
                            <a:t>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9109392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Roboto" panose="02000000000000000000" pitchFamily="2" charset="0"/>
                              <a:ea typeface="Roboto" panose="02000000000000000000" pitchFamily="2" charset="0"/>
                            </a:rPr>
                            <a:t>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3862026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Roboto" panose="02000000000000000000" pitchFamily="2" charset="0"/>
                              <a:ea typeface="Roboto" panose="02000000000000000000" pitchFamily="2" charset="0"/>
                            </a:rPr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9345606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Roboto" panose="02000000000000000000" pitchFamily="2" charset="0"/>
                              <a:ea typeface="Roboto" panose="02000000000000000000" pitchFamily="2" charset="0"/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2930352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Roboto" panose="02000000000000000000" pitchFamily="2" charset="0"/>
                              <a:ea typeface="Roboto" panose="02000000000000000000" pitchFamily="2" charset="0"/>
                            </a:rPr>
                            <a:t>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8393869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Roboto" panose="02000000000000000000" pitchFamily="2" charset="0"/>
                              <a:ea typeface="Roboto" panose="02000000000000000000" pitchFamily="2" charset="0"/>
                            </a:rPr>
                            <a:t>8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6070619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le 10">
                <a:extLst>
                  <a:ext uri="{FF2B5EF4-FFF2-40B4-BE49-F238E27FC236}">
                    <a16:creationId xmlns:a16="http://schemas.microsoft.com/office/drawing/2014/main" id="{E2A5B55C-BE2E-1A46-934D-56CF5D7CAE8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63012213"/>
                  </p:ext>
                </p:extLst>
              </p:nvPr>
            </p:nvGraphicFramePr>
            <p:xfrm>
              <a:off x="490221" y="3125834"/>
              <a:ext cx="2204720" cy="25958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204720">
                      <a:extLst>
                        <a:ext uri="{9D8B030D-6E8A-4147-A177-3AD203B41FA5}">
                          <a16:colId xmlns:a16="http://schemas.microsoft.com/office/drawing/2014/main" val="367118433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71" t="-3448" r="-1143" b="-6275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6393806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Roboto" panose="02000000000000000000" pitchFamily="2" charset="0"/>
                              <a:ea typeface="Roboto" panose="02000000000000000000" pitchFamily="2" charset="0"/>
                            </a:rPr>
                            <a:t>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9109392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Roboto" panose="02000000000000000000" pitchFamily="2" charset="0"/>
                              <a:ea typeface="Roboto" panose="02000000000000000000" pitchFamily="2" charset="0"/>
                            </a:rPr>
                            <a:t>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3862026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Roboto" panose="02000000000000000000" pitchFamily="2" charset="0"/>
                              <a:ea typeface="Roboto" panose="02000000000000000000" pitchFamily="2" charset="0"/>
                            </a:rPr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9345606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Roboto" panose="02000000000000000000" pitchFamily="2" charset="0"/>
                              <a:ea typeface="Roboto" panose="02000000000000000000" pitchFamily="2" charset="0"/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2930352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Roboto" panose="02000000000000000000" pitchFamily="2" charset="0"/>
                              <a:ea typeface="Roboto" panose="02000000000000000000" pitchFamily="2" charset="0"/>
                            </a:rPr>
                            <a:t>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8393869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Roboto" panose="02000000000000000000" pitchFamily="2" charset="0"/>
                              <a:ea typeface="Roboto" panose="02000000000000000000" pitchFamily="2" charset="0"/>
                            </a:rPr>
                            <a:t>8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6070619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le 10">
                <a:extLst>
                  <a:ext uri="{FF2B5EF4-FFF2-40B4-BE49-F238E27FC236}">
                    <a16:creationId xmlns:a16="http://schemas.microsoft.com/office/drawing/2014/main" id="{1E7C7B5C-2093-834B-8EF3-0859CDF75C7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12269489"/>
                  </p:ext>
                </p:extLst>
              </p:nvPr>
            </p:nvGraphicFramePr>
            <p:xfrm>
              <a:off x="3761740" y="3125834"/>
              <a:ext cx="3279140" cy="25958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33220">
                      <a:extLst>
                        <a:ext uri="{9D8B030D-6E8A-4147-A177-3AD203B41FA5}">
                          <a16:colId xmlns:a16="http://schemas.microsoft.com/office/drawing/2014/main" val="3671184332"/>
                        </a:ext>
                      </a:extLst>
                    </a:gridCol>
                    <a:gridCol w="1645920">
                      <a:extLst>
                        <a:ext uri="{9D8B030D-6E8A-4147-A177-3AD203B41FA5}">
                          <a16:colId xmlns:a16="http://schemas.microsoft.com/office/drawing/2014/main" val="276668649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dirty="0" smtClean="0">
                                        <a:latin typeface="Cambria Math" panose="02040503050406030204" pitchFamily="18" charset="0"/>
                                      </a:rPr>
                                      <m:t>𝒀</m:t>
                                    </m:r>
                                  </m:e>
                                  <m:sub>
                                    <m:r>
                                      <a:rPr lang="en-US" b="1" i="1" dirty="0" smtClean="0"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latin typeface="Roboto" panose="02000000000000000000" pitchFamily="2" charset="0"/>
                            <a:ea typeface="Roboto" panose="02000000000000000000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dirty="0" smtClean="0">
                                        <a:latin typeface="Cambria Math" panose="02040503050406030204" pitchFamily="18" charset="0"/>
                                      </a:rPr>
                                      <m:t>𝒀</m:t>
                                    </m:r>
                                  </m:e>
                                  <m:sub>
                                    <m:r>
                                      <a:rPr lang="en-US" b="1" i="1" dirty="0" smtClean="0"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  <m:r>
                                      <a:rPr lang="en-US" b="1" i="1" dirty="0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b="1" i="1" dirty="0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latin typeface="Roboto" panose="02000000000000000000" pitchFamily="2" charset="0"/>
                            <a:ea typeface="Roboto" panose="02000000000000000000" pitchFamily="2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6393806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Roboto" panose="02000000000000000000" pitchFamily="2" charset="0"/>
                              <a:ea typeface="Roboto" panose="02000000000000000000" pitchFamily="2" charset="0"/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Roboto" panose="02000000000000000000" pitchFamily="2" charset="0"/>
                              <a:ea typeface="Roboto" panose="02000000000000000000" pitchFamily="2" charset="0"/>
                            </a:rPr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9109392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Roboto" panose="02000000000000000000" pitchFamily="2" charset="0"/>
                              <a:ea typeface="Roboto" panose="02000000000000000000" pitchFamily="2" charset="0"/>
                            </a:rPr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Roboto" panose="02000000000000000000" pitchFamily="2" charset="0"/>
                              <a:ea typeface="Roboto" panose="02000000000000000000" pitchFamily="2" charset="0"/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3862026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Roboto" panose="02000000000000000000" pitchFamily="2" charset="0"/>
                              <a:ea typeface="Roboto" panose="02000000000000000000" pitchFamily="2" charset="0"/>
                            </a:rPr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Roboto" panose="02000000000000000000" pitchFamily="2" charset="0"/>
                              <a:ea typeface="Roboto" panose="02000000000000000000" pitchFamily="2" charset="0"/>
                            </a:rPr>
                            <a:t>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9345606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Roboto" panose="02000000000000000000" pitchFamily="2" charset="0"/>
                              <a:ea typeface="Roboto" panose="02000000000000000000" pitchFamily="2" charset="0"/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Roboto" panose="02000000000000000000" pitchFamily="2" charset="0"/>
                              <a:ea typeface="Roboto" panose="02000000000000000000" pitchFamily="2" charset="0"/>
                            </a:rPr>
                            <a:t>8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2930352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latin typeface="Roboto" panose="02000000000000000000" pitchFamily="2" charset="0"/>
                            <a:ea typeface="Roboto" panose="02000000000000000000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latin typeface="Roboto" panose="02000000000000000000" pitchFamily="2" charset="0"/>
                            <a:ea typeface="Roboto" panose="02000000000000000000" pitchFamily="2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8393869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latin typeface="Roboto" panose="02000000000000000000" pitchFamily="2" charset="0"/>
                            <a:ea typeface="Roboto" panose="02000000000000000000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latin typeface="Roboto" panose="02000000000000000000" pitchFamily="2" charset="0"/>
                            <a:ea typeface="Roboto" panose="02000000000000000000" pitchFamily="2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6070619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le 10">
                <a:extLst>
                  <a:ext uri="{FF2B5EF4-FFF2-40B4-BE49-F238E27FC236}">
                    <a16:creationId xmlns:a16="http://schemas.microsoft.com/office/drawing/2014/main" id="{1E7C7B5C-2093-834B-8EF3-0859CDF75C7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12269489"/>
                  </p:ext>
                </p:extLst>
              </p:nvPr>
            </p:nvGraphicFramePr>
            <p:xfrm>
              <a:off x="3761740" y="3125834"/>
              <a:ext cx="3279140" cy="25958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33220">
                      <a:extLst>
                        <a:ext uri="{9D8B030D-6E8A-4147-A177-3AD203B41FA5}">
                          <a16:colId xmlns:a16="http://schemas.microsoft.com/office/drawing/2014/main" val="3671184332"/>
                        </a:ext>
                      </a:extLst>
                    </a:gridCol>
                    <a:gridCol w="1645920">
                      <a:extLst>
                        <a:ext uri="{9D8B030D-6E8A-4147-A177-3AD203B41FA5}">
                          <a16:colId xmlns:a16="http://schemas.microsoft.com/office/drawing/2014/main" val="276668649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775" t="-3448" r="-102326" b="-6103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000" t="-3448" r="-1538" b="-61034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6393806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Roboto" panose="02000000000000000000" pitchFamily="2" charset="0"/>
                              <a:ea typeface="Roboto" panose="02000000000000000000" pitchFamily="2" charset="0"/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Roboto" panose="02000000000000000000" pitchFamily="2" charset="0"/>
                              <a:ea typeface="Roboto" panose="02000000000000000000" pitchFamily="2" charset="0"/>
                            </a:rPr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9109392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Roboto" panose="02000000000000000000" pitchFamily="2" charset="0"/>
                              <a:ea typeface="Roboto" panose="02000000000000000000" pitchFamily="2" charset="0"/>
                            </a:rPr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Roboto" panose="02000000000000000000" pitchFamily="2" charset="0"/>
                              <a:ea typeface="Roboto" panose="02000000000000000000" pitchFamily="2" charset="0"/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3862026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Roboto" panose="02000000000000000000" pitchFamily="2" charset="0"/>
                              <a:ea typeface="Roboto" panose="02000000000000000000" pitchFamily="2" charset="0"/>
                            </a:rPr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Roboto" panose="02000000000000000000" pitchFamily="2" charset="0"/>
                              <a:ea typeface="Roboto" panose="02000000000000000000" pitchFamily="2" charset="0"/>
                            </a:rPr>
                            <a:t>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9345606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Roboto" panose="02000000000000000000" pitchFamily="2" charset="0"/>
                              <a:ea typeface="Roboto" panose="02000000000000000000" pitchFamily="2" charset="0"/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Roboto" panose="02000000000000000000" pitchFamily="2" charset="0"/>
                              <a:ea typeface="Roboto" panose="02000000000000000000" pitchFamily="2" charset="0"/>
                            </a:rPr>
                            <a:t>8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2930352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latin typeface="Roboto" panose="02000000000000000000" pitchFamily="2" charset="0"/>
                            <a:ea typeface="Roboto" panose="02000000000000000000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latin typeface="Roboto" panose="02000000000000000000" pitchFamily="2" charset="0"/>
                            <a:ea typeface="Roboto" panose="02000000000000000000" pitchFamily="2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8393869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latin typeface="Roboto" panose="02000000000000000000" pitchFamily="2" charset="0"/>
                            <a:ea typeface="Roboto" panose="02000000000000000000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latin typeface="Roboto" panose="02000000000000000000" pitchFamily="2" charset="0"/>
                            <a:ea typeface="Roboto" panose="02000000000000000000" pitchFamily="2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60706196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542F9C0-7FA2-934F-ADCA-A824C2DCB342}"/>
              </a:ext>
            </a:extLst>
          </p:cNvPr>
          <p:cNvCxnSpPr>
            <a:cxnSpLocks/>
          </p:cNvCxnSpPr>
          <p:nvPr/>
        </p:nvCxnSpPr>
        <p:spPr>
          <a:xfrm flipV="1">
            <a:off x="5201920" y="3738880"/>
            <a:ext cx="345440" cy="70372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8F36A80-D782-B147-ABBA-A2FE426B435E}"/>
                  </a:ext>
                </a:extLst>
              </p:cNvPr>
              <p:cNvSpPr txBox="1"/>
              <p:nvPr/>
            </p:nvSpPr>
            <p:spPr>
              <a:xfrm>
                <a:off x="7393939" y="3796275"/>
                <a:ext cx="4518658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latin typeface="Roboto" panose="02000000000000000000" pitchFamily="2" charset="0"/>
                    <a:ea typeface="Roboto" panose="02000000000000000000" pitchFamily="2" charset="0"/>
                  </a:rPr>
                  <a:t>Autocorrelation of lag 2:</a:t>
                </a:r>
              </a:p>
              <a:p>
                <a:r>
                  <a:rPr lang="en-US" dirty="0">
                    <a:latin typeface="Roboto" panose="02000000000000000000" pitchFamily="2" charset="0"/>
                    <a:ea typeface="Roboto" panose="02000000000000000000" pitchFamily="2" charset="0"/>
                  </a:rPr>
                  <a:t>Find the covariance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en-US" dirty="0">
                    <a:latin typeface="Roboto" panose="02000000000000000000" pitchFamily="2" charset="0"/>
                    <a:ea typeface="Roboto" panose="02000000000000000000" pitchFamily="2" charset="0"/>
                  </a:rPr>
                  <a:t> and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endParaRPr lang="en-US" b="1" dirty="0">
                  <a:latin typeface="Roboto" panose="02000000000000000000" pitchFamily="2" charset="0"/>
                  <a:ea typeface="Roboto" panose="02000000000000000000" pitchFamily="2" charset="0"/>
                </a:endParaRPr>
              </a:p>
              <a:p>
                <a:endParaRPr lang="en-US" dirty="0">
                  <a:latin typeface="Roboto" panose="02000000000000000000" pitchFamily="2" charset="0"/>
                  <a:ea typeface="Roboto" panose="02000000000000000000" pitchFamily="2" charset="0"/>
                </a:endParaRPr>
              </a:p>
              <a:p>
                <a:endParaRPr lang="en-US" dirty="0">
                  <a:latin typeface="Roboto" panose="02000000000000000000" pitchFamily="2" charset="0"/>
                  <a:ea typeface="Roboto" panose="02000000000000000000" pitchFamily="2" charset="0"/>
                </a:endParaRPr>
              </a:p>
              <a:p>
                <a:r>
                  <a:rPr lang="en-US" b="1" dirty="0">
                    <a:latin typeface="Roboto" panose="02000000000000000000" pitchFamily="2" charset="0"/>
                    <a:ea typeface="Roboto" panose="02000000000000000000" pitchFamily="2" charset="0"/>
                  </a:rPr>
                  <a:t>Autocorrelation of lag 2  = -0.60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8F36A80-D782-B147-ABBA-A2FE426B43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3939" y="3796275"/>
                <a:ext cx="4518658" cy="1477328"/>
              </a:xfrm>
              <a:prstGeom prst="rect">
                <a:avLst/>
              </a:prstGeom>
              <a:blipFill>
                <a:blip r:embed="rId4"/>
                <a:stretch>
                  <a:fillRect l="-1124" t="-2564" b="-5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9E8C054-3967-DD4E-B925-CD124175A007}"/>
              </a:ext>
            </a:extLst>
          </p:cNvPr>
          <p:cNvCxnSpPr>
            <a:cxnSpLocks/>
          </p:cNvCxnSpPr>
          <p:nvPr/>
        </p:nvCxnSpPr>
        <p:spPr>
          <a:xfrm flipV="1">
            <a:off x="5224779" y="4107915"/>
            <a:ext cx="345440" cy="70372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 descr="Text&#10;&#10;Description automatically generated">
            <a:extLst>
              <a:ext uri="{FF2B5EF4-FFF2-40B4-BE49-F238E27FC236}">
                <a16:creationId xmlns:a16="http://schemas.microsoft.com/office/drawing/2014/main" id="{EE0149B9-96ED-154D-A437-E55DA2671EA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7648" y="193022"/>
            <a:ext cx="1981200" cy="66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815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684F2F-F8FF-2E4F-B4D1-3C7BE3F011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299" y="1493683"/>
            <a:ext cx="6428741" cy="4023360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Y = c(5, 9, 4, 2, 7, 8)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autocorrelation =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acf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(Y)</a:t>
            </a:r>
          </a:p>
          <a:p>
            <a:pPr marL="0" indent="0">
              <a:buNone/>
            </a:pP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autocorrelation$acf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cs typeface="Consolas" panose="020B0609020204030204" pitchFamily="49" charset="0"/>
              </a:rPr>
              <a:t>ACF Plots are used to determine the time series models in Autoregression approach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2A6E69-2269-CF4A-AAD8-FA42A1D748B0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DE617B-8B45-8040-98BE-79D2DB615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10A837C-E676-0144-AC23-AF46918938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 code to obtain the autocorrelation plot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AF4056C-EC14-514C-8E82-757584FFF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Autocorrelation Plot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FC3F826-CC14-B54E-9BA7-0F55D836D4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985"/>
          <a:stretch/>
        </p:blipFill>
        <p:spPr>
          <a:xfrm>
            <a:off x="7023100" y="1219200"/>
            <a:ext cx="5168900" cy="509834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1620A28-40AE-E34C-A1AE-7D6E2E088DF7}"/>
              </a:ext>
            </a:extLst>
          </p:cNvPr>
          <p:cNvSpPr txBox="1"/>
          <p:nvPr/>
        </p:nvSpPr>
        <p:spPr>
          <a:xfrm>
            <a:off x="7800975" y="828675"/>
            <a:ext cx="3613490" cy="369332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Lag 0  autocorrelation is always 1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D99423A-E4FE-F844-84F6-CEB3F3B90623}"/>
              </a:ext>
            </a:extLst>
          </p:cNvPr>
          <p:cNvCxnSpPr>
            <a:cxnSpLocks/>
          </p:cNvCxnSpPr>
          <p:nvPr/>
        </p:nvCxnSpPr>
        <p:spPr>
          <a:xfrm flipH="1">
            <a:off x="7715251" y="1198007"/>
            <a:ext cx="214312" cy="295676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DD3E033-9B34-AC41-BAD1-1093D37471B4}"/>
              </a:ext>
            </a:extLst>
          </p:cNvPr>
          <p:cNvSpPr txBox="1"/>
          <p:nvPr/>
        </p:nvSpPr>
        <p:spPr>
          <a:xfrm>
            <a:off x="3624272" y="5193877"/>
            <a:ext cx="3376612" cy="646331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Above these boundaries the autocorrelations are significant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D70B567-ED74-A148-96E1-7DFCE1FE1C4C}"/>
              </a:ext>
            </a:extLst>
          </p:cNvPr>
          <p:cNvCxnSpPr>
            <a:cxnSpLocks/>
            <a:stCxn id="12" idx="3"/>
          </p:cNvCxnSpPr>
          <p:nvPr/>
        </p:nvCxnSpPr>
        <p:spPr>
          <a:xfrm flipV="1">
            <a:off x="7000884" y="2113261"/>
            <a:ext cx="2280751" cy="3403782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63A9FB3-2C39-CE43-9F80-F1FCFAC68CEB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7000884" y="5517043"/>
            <a:ext cx="2936764" cy="21194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3776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2" grpId="0" animBg="1"/>
      <p:bldP spid="12" grpId="1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2A6E69-2269-CF4A-AAD8-FA42A1D748B0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DE617B-8B45-8040-98BE-79D2DB615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10A837C-E676-0144-AC23-AF46918938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Data set use in this lecture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AF4056C-EC14-514C-8E82-757584FFF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Autocorrelation Plots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E1DBBDF-1960-5E48-9E3D-35F6FEB974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30" y="1635760"/>
            <a:ext cx="4296292" cy="450741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826174E-94E5-3848-989F-ABE7AF6223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3922" y="1687590"/>
            <a:ext cx="4241701" cy="445013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D54E0BC-62E6-104D-AAB0-22510A9A7F3E}"/>
              </a:ext>
            </a:extLst>
          </p:cNvPr>
          <p:cNvSpPr/>
          <p:nvPr/>
        </p:nvSpPr>
        <p:spPr>
          <a:xfrm>
            <a:off x="8680214" y="2951365"/>
            <a:ext cx="34772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acf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Christmas_Word_Search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BDB368C-63E0-804D-A889-D376EEDD8FEE}"/>
              </a:ext>
            </a:extLst>
          </p:cNvPr>
          <p:cNvSpPr/>
          <p:nvPr/>
        </p:nvSpPr>
        <p:spPr>
          <a:xfrm>
            <a:off x="8682753" y="2582033"/>
            <a:ext cx="11977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acf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(co2)</a:t>
            </a:r>
          </a:p>
        </p:txBody>
      </p:sp>
    </p:spTree>
    <p:extLst>
      <p:ext uri="{BB962C8B-B14F-4D97-AF65-F5344CB8AC3E}">
        <p14:creationId xmlns:p14="http://schemas.microsoft.com/office/powerpoint/2010/main" val="1296607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CEBA0B9-06C8-B645-9347-58A854DFD1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299" y="1091077"/>
            <a:ext cx="10058400" cy="4023360"/>
          </a:xfrm>
        </p:spPr>
        <p:txBody>
          <a:bodyPr/>
          <a:lstStyle/>
          <a:p>
            <a:r>
              <a:rPr lang="en-US" sz="2800" dirty="0"/>
              <a:t>Time series is said to be Stationary when its </a:t>
            </a:r>
            <a:r>
              <a:rPr lang="en-US" sz="2800" b="1" dirty="0"/>
              <a:t>statistical properties </a:t>
            </a:r>
            <a:r>
              <a:rPr lang="en-US" sz="2800" dirty="0"/>
              <a:t>(mean, variance, </a:t>
            </a:r>
            <a:r>
              <a:rPr lang="en-US" sz="2800" dirty="0" err="1"/>
              <a:t>etc</a:t>
            </a:r>
            <a:r>
              <a:rPr lang="en-US" sz="2800" dirty="0"/>
              <a:t>)</a:t>
            </a:r>
            <a:r>
              <a:rPr lang="en-US" sz="2800" b="1" dirty="0"/>
              <a:t> don’t change over time</a:t>
            </a:r>
          </a:p>
          <a:p>
            <a:pPr marL="201168" lvl="1" indent="0">
              <a:buNone/>
            </a:pPr>
            <a:r>
              <a:rPr lang="en-US" sz="2800" dirty="0">
                <a:sym typeface="Wingdings" pitchFamily="2" charset="2"/>
              </a:rPr>
              <a:t> </a:t>
            </a:r>
            <a:r>
              <a:rPr lang="en-US" sz="2400" dirty="0"/>
              <a:t>Time series with trends or seasons are not stationary</a:t>
            </a:r>
          </a:p>
          <a:p>
            <a:pPr marL="201168" lvl="1" indent="0">
              <a:buNone/>
            </a:pPr>
            <a:endParaRPr lang="en-US" sz="2400" b="1" dirty="0"/>
          </a:p>
          <a:p>
            <a:pPr lvl="1"/>
            <a:endParaRPr lang="en-US" sz="24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7878ECE-1AE0-8F42-8310-E728968B98BA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8C81BD-BC0E-294A-9490-7AD41EB6EF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3C8FFC4-FDAB-1642-A20C-3902E8F31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Stationarity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F825C05-FC35-0B42-9661-7CF3CCAC7E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991" y="3158349"/>
            <a:ext cx="2902745" cy="296401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A1540B5-F3C4-CC48-9739-9367B83353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2903" y="2981629"/>
            <a:ext cx="3248877" cy="33174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B34A364-37A6-724F-B555-8A1C8A04BE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75736" y="3023347"/>
            <a:ext cx="3248877" cy="322386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4735E47-9FF4-2343-A115-3428358567F3}"/>
              </a:ext>
            </a:extLst>
          </p:cNvPr>
          <p:cNvSpPr txBox="1"/>
          <p:nvPr/>
        </p:nvSpPr>
        <p:spPr>
          <a:xfrm>
            <a:off x="1167704" y="2889276"/>
            <a:ext cx="2123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Not Stationary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522ADF2-0410-2A40-BD55-DB9DD7E957A2}"/>
              </a:ext>
            </a:extLst>
          </p:cNvPr>
          <p:cNvSpPr txBox="1"/>
          <p:nvPr/>
        </p:nvSpPr>
        <p:spPr>
          <a:xfrm>
            <a:off x="5054382" y="2889276"/>
            <a:ext cx="2123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Not Stationary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87C368A-9C9F-9844-A5F9-F95A7AFF8BFC}"/>
              </a:ext>
            </a:extLst>
          </p:cNvPr>
          <p:cNvSpPr txBox="1"/>
          <p:nvPr/>
        </p:nvSpPr>
        <p:spPr>
          <a:xfrm>
            <a:off x="8802216" y="2838681"/>
            <a:ext cx="2123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Stationary</a:t>
            </a:r>
          </a:p>
        </p:txBody>
      </p:sp>
    </p:spTree>
    <p:extLst>
      <p:ext uri="{BB962C8B-B14F-4D97-AF65-F5344CB8AC3E}">
        <p14:creationId xmlns:p14="http://schemas.microsoft.com/office/powerpoint/2010/main" val="3640138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CEBA0B9-06C8-B645-9347-58A854DFD1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298" y="1091077"/>
            <a:ext cx="10960101" cy="4023360"/>
          </a:xfrm>
        </p:spPr>
        <p:txBody>
          <a:bodyPr/>
          <a:lstStyle/>
          <a:p>
            <a:r>
              <a:rPr lang="en-US" sz="2800" dirty="0"/>
              <a:t>Often, the </a:t>
            </a:r>
            <a:r>
              <a:rPr lang="en-US" sz="2800" b="1" dirty="0"/>
              <a:t>differences</a:t>
            </a:r>
            <a:r>
              <a:rPr lang="en-US" sz="2800" dirty="0"/>
              <a:t> (lags) of a time series </a:t>
            </a:r>
            <a:r>
              <a:rPr lang="en-US" sz="2800" b="1" dirty="0"/>
              <a:t>are stationary. </a:t>
            </a:r>
            <a:r>
              <a:rPr lang="en-US" sz="2800" dirty="0"/>
              <a:t>(</a:t>
            </a:r>
            <a:r>
              <a:rPr lang="en-US" sz="2800" dirty="0">
                <a:sym typeface="Wingdings" pitchFamily="2" charset="2"/>
              </a:rPr>
              <a:t>But sometimes you need to take more than one difference.)</a:t>
            </a:r>
          </a:p>
          <a:p>
            <a:r>
              <a:rPr lang="en-US" sz="2800" dirty="0">
                <a:sym typeface="Wingdings" pitchFamily="2" charset="2"/>
              </a:rPr>
              <a:t> And you may still have autocorrelations!</a:t>
            </a:r>
            <a:endParaRPr lang="en-US" sz="2400" dirty="0"/>
          </a:p>
          <a:p>
            <a:pPr lvl="1"/>
            <a:endParaRPr lang="en-US" sz="24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7878ECE-1AE0-8F42-8310-E728968B98BA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8C81BD-BC0E-294A-9490-7AD41EB6EF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3C8FFC4-FDAB-1642-A20C-3902E8F31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Stationarity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F825C05-FC35-0B42-9661-7CF3CCAC7E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991" y="3158349"/>
            <a:ext cx="2902745" cy="296401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4735E47-9FF4-2343-A115-3428358567F3}"/>
              </a:ext>
            </a:extLst>
          </p:cNvPr>
          <p:cNvSpPr txBox="1"/>
          <p:nvPr/>
        </p:nvSpPr>
        <p:spPr>
          <a:xfrm>
            <a:off x="1167704" y="2863876"/>
            <a:ext cx="2123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Not Stationary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87C368A-9C9F-9844-A5F9-F95A7AFF8BFC}"/>
              </a:ext>
            </a:extLst>
          </p:cNvPr>
          <p:cNvSpPr txBox="1"/>
          <p:nvPr/>
        </p:nvSpPr>
        <p:spPr>
          <a:xfrm>
            <a:off x="5034280" y="2851176"/>
            <a:ext cx="2123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Stationary?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0784B8-0009-4747-A19D-D2F0F51359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0336" y="3158349"/>
            <a:ext cx="3102257" cy="304305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FEF5C5E-DC26-7944-AF41-0E70D272BC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75899" y="3003576"/>
            <a:ext cx="3327400" cy="32639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0F99E7B-689C-AB4E-82ED-A1C1A8870DA3}"/>
              </a:ext>
            </a:extLst>
          </p:cNvPr>
          <p:cNvSpPr txBox="1"/>
          <p:nvPr/>
        </p:nvSpPr>
        <p:spPr>
          <a:xfrm>
            <a:off x="5034280" y="2817709"/>
            <a:ext cx="21234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</a:rPr>
              <a:t>X</a:t>
            </a:r>
            <a:endParaRPr lang="en-US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005DD8A-686D-134A-83B6-8E16AE0DD4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10992" y="2937503"/>
            <a:ext cx="3327400" cy="326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9764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F3E1A-F182-D649-A155-E87398788C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299" y="1087283"/>
            <a:ext cx="10058400" cy="4023360"/>
          </a:xfrm>
        </p:spPr>
        <p:txBody>
          <a:bodyPr/>
          <a:lstStyle/>
          <a:p>
            <a:r>
              <a:rPr lang="en-US" dirty="0"/>
              <a:t>Smoothing Techniques (Moving Average, Exponential Smoothing)</a:t>
            </a:r>
          </a:p>
          <a:p>
            <a:pPr lvl="1"/>
            <a:r>
              <a:rPr lang="en-US" dirty="0">
                <a:hlinkClick r:id="rId2"/>
              </a:rPr>
              <a:t>https://otexts.com/fpp2/moving-averages.html</a:t>
            </a:r>
          </a:p>
          <a:p>
            <a:pPr lvl="1"/>
            <a:r>
              <a:rPr lang="en-US" dirty="0">
                <a:hlinkClick r:id="rId2"/>
              </a:rPr>
              <a:t>https://otexts.com/fpp2/expsmooth.html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b="1" dirty="0" err="1"/>
              <a:t>A</a:t>
            </a:r>
            <a:r>
              <a:rPr lang="en-US" dirty="0" err="1"/>
              <a:t>uto</a:t>
            </a:r>
            <a:r>
              <a:rPr lang="en-US" b="1" dirty="0" err="1"/>
              <a:t>R</a:t>
            </a:r>
            <a:r>
              <a:rPr lang="en-US" dirty="0" err="1"/>
              <a:t>egressive</a:t>
            </a:r>
            <a:r>
              <a:rPr lang="en-US" dirty="0"/>
              <a:t> </a:t>
            </a:r>
            <a:r>
              <a:rPr lang="en-US" b="1" dirty="0"/>
              <a:t>I</a:t>
            </a:r>
            <a:r>
              <a:rPr lang="en-US" dirty="0"/>
              <a:t>ntegrated </a:t>
            </a:r>
            <a:r>
              <a:rPr lang="en-US" b="1" dirty="0"/>
              <a:t>M</a:t>
            </a:r>
            <a:r>
              <a:rPr lang="en-US" dirty="0"/>
              <a:t>oving </a:t>
            </a:r>
            <a:r>
              <a:rPr lang="en-US" b="1" dirty="0"/>
              <a:t>A</a:t>
            </a:r>
            <a:r>
              <a:rPr lang="en-US" dirty="0"/>
              <a:t>verage (ARIMA) Models</a:t>
            </a:r>
          </a:p>
          <a:p>
            <a:pPr lvl="1"/>
            <a:r>
              <a:rPr lang="en-US" dirty="0"/>
              <a:t>Textbook Section 12.3</a:t>
            </a:r>
          </a:p>
          <a:p>
            <a:pPr lvl="1"/>
            <a:r>
              <a:rPr lang="en-US" dirty="0">
                <a:hlinkClick r:id="rId3"/>
              </a:rPr>
              <a:t>https://otexts.com/fpp2/arima.html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Prophet</a:t>
            </a:r>
          </a:p>
          <a:p>
            <a:pPr lvl="1"/>
            <a:r>
              <a:rPr lang="en-US" dirty="0">
                <a:hlinkClick r:id="rId4"/>
              </a:rPr>
              <a:t>https://facebook.github.io/prophet/docs/quick_start.html#r-api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Recurrent Neural Network with LSTM</a:t>
            </a:r>
          </a:p>
          <a:p>
            <a:pPr lvl="1"/>
            <a:r>
              <a:rPr lang="en-US" dirty="0">
                <a:hlinkClick r:id="rId5"/>
              </a:rPr>
              <a:t>https://builtin.com/data-science/recurrent-neural-networks-and-lstm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273BCA-C0E6-9147-B057-2F939C3D229A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001D19-24C1-6743-AD13-7FEE319F6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9E92AC-0F0B-F049-B90E-273F50D836EA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More Time Series Techniques</a:t>
            </a:r>
          </a:p>
        </p:txBody>
      </p:sp>
    </p:spTree>
    <p:extLst>
      <p:ext uri="{BB962C8B-B14F-4D97-AF65-F5344CB8AC3E}">
        <p14:creationId xmlns:p14="http://schemas.microsoft.com/office/powerpoint/2010/main" val="643904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410FCFB-E157-7D46-B715-1C53FF04A4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What benefits you would gain by  knowing the future?</a:t>
            </a:r>
            <a:endParaRPr lang="en-US" b="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96CC44-D32A-6A46-B761-FE1016E490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cap="none" dirty="0">
                <a:latin typeface="Roboto" panose="02000000000000000000" pitchFamily="2" charset="0"/>
                <a:ea typeface="Roboto" panose="02000000000000000000" pitchFamily="2" charset="0"/>
              </a:rPr>
              <a:t>Understand future trends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D7E8BA8-C2A3-8245-AFD7-0125D8D3FE0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cap="none" dirty="0">
                <a:latin typeface="Roboto" panose="02000000000000000000" pitchFamily="2" charset="0"/>
                <a:ea typeface="Roboto" panose="02000000000000000000" pitchFamily="2" charset="0"/>
              </a:rPr>
              <a:t>Establish preventive tasks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2A4369F-88D0-144A-9E68-E19E55758C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3</a:t>
            </a:fld>
            <a:endParaRPr lang="en-US"/>
          </a:p>
        </p:txBody>
      </p:sp>
      <p:pic>
        <p:nvPicPr>
          <p:cNvPr id="11" name="Content Placeholder 10" descr="Chart, line chart&#10;&#10;Description automatically generated">
            <a:extLst>
              <a:ext uri="{FF2B5EF4-FFF2-40B4-BE49-F238E27FC236}">
                <a16:creationId xmlns:a16="http://schemas.microsoft.com/office/drawing/2014/main" id="{4C36673E-169F-844C-9190-4F370DC6ADF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63" y="3385051"/>
            <a:ext cx="4938712" cy="1681749"/>
          </a:xfrm>
          <a:prstGeom prst="rect">
            <a:avLst/>
          </a:prstGeom>
        </p:spPr>
      </p:pic>
      <p:pic>
        <p:nvPicPr>
          <p:cNvPr id="14" name="Content Placeholder 7" descr="Chart, histogram&#10;&#10;Description automatically generated">
            <a:extLst>
              <a:ext uri="{FF2B5EF4-FFF2-40B4-BE49-F238E27FC236}">
                <a16:creationId xmlns:a16="http://schemas.microsoft.com/office/drawing/2014/main" id="{708B0808-BFD6-0A4B-851E-CCBE12872158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8238" y="3088272"/>
            <a:ext cx="4937125" cy="227530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14CD934-5D21-2148-8C75-9B02284AEC41}"/>
              </a:ext>
            </a:extLst>
          </p:cNvPr>
          <p:cNvSpPr txBox="1"/>
          <p:nvPr/>
        </p:nvSpPr>
        <p:spPr>
          <a:xfrm>
            <a:off x="6217920" y="5393961"/>
            <a:ext cx="123303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>
                    <a:lumMod val="50000"/>
                  </a:schemeClr>
                </a:solidFill>
              </a:rPr>
              <a:t>Source: New York Times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7739B38-140B-484A-9BD0-8197FDD28201}"/>
              </a:ext>
            </a:extLst>
          </p:cNvPr>
          <p:cNvSpPr txBox="1"/>
          <p:nvPr/>
        </p:nvSpPr>
        <p:spPr>
          <a:xfrm>
            <a:off x="1036637" y="5066800"/>
            <a:ext cx="117371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>
                    <a:lumMod val="50000"/>
                  </a:schemeClr>
                </a:solidFill>
              </a:rPr>
              <a:t>Source: Google Finance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556267-0DE8-D948-9D39-BD5DF3A260C1}"/>
              </a:ext>
            </a:extLst>
          </p:cNvPr>
          <p:cNvSpPr txBox="1"/>
          <p:nvPr/>
        </p:nvSpPr>
        <p:spPr>
          <a:xfrm>
            <a:off x="1036637" y="3088272"/>
            <a:ext cx="34231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S&amp;P 500 Share Prices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45CFC08-90BB-FC48-83B3-B183B716FA62}"/>
              </a:ext>
            </a:extLst>
          </p:cNvPr>
          <p:cNvSpPr/>
          <p:nvPr/>
        </p:nvSpPr>
        <p:spPr>
          <a:xfrm>
            <a:off x="6126480" y="2796006"/>
            <a:ext cx="16081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COVID Cases in Ohio</a:t>
            </a:r>
          </a:p>
        </p:txBody>
      </p:sp>
    </p:spTree>
    <p:extLst>
      <p:ext uri="{BB962C8B-B14F-4D97-AF65-F5344CB8AC3E}">
        <p14:creationId xmlns:p14="http://schemas.microsoft.com/office/powerpoint/2010/main" val="2805883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7" grpId="0" build="p"/>
      <p:bldP spid="15" grpId="0"/>
      <p:bldP spid="16" grpId="0"/>
      <p:bldP spid="2" grpId="0"/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2432CD8-E0CA-457A-9871-3333E6084F6D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sz="4000" b="1" dirty="0">
                <a:solidFill>
                  <a:schemeClr val="accent2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Introduction to </a:t>
            </a:r>
            <a:br>
              <a:rPr lang="en-US" sz="4000" b="1" dirty="0">
                <a:solidFill>
                  <a:schemeClr val="accent2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4000" b="1" dirty="0">
                <a:solidFill>
                  <a:schemeClr val="accent2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Time Series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86AE0D65-F3EF-483A-B0E9-C799480481D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cap="none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December 7, 2021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0446401-753B-7C49-A94A-2A164D49CB1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Lochana Palayangoda, PhD</a:t>
            </a:r>
          </a:p>
        </p:txBody>
      </p:sp>
      <p:pic>
        <p:nvPicPr>
          <p:cNvPr id="11" name="Picture 10" descr="Chart, line chart, histogram&#10;&#10;Description automatically generated">
            <a:extLst>
              <a:ext uri="{FF2B5EF4-FFF2-40B4-BE49-F238E27FC236}">
                <a16:creationId xmlns:a16="http://schemas.microsoft.com/office/drawing/2014/main" id="{AFCCE721-ABB4-8A4B-B7E9-193DC0518A4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49953" y="605454"/>
            <a:ext cx="4564103" cy="496519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59137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FE60F57-3A2D-194E-BB96-E939AD4297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2954" y="1664550"/>
            <a:ext cx="6898771" cy="4351584"/>
          </a:xfrm>
        </p:spPr>
        <p:txBody>
          <a:bodyPr/>
          <a:lstStyle/>
          <a:p>
            <a:endParaRPr lang="en-US" b="1" dirty="0"/>
          </a:p>
          <a:p>
            <a:r>
              <a:rPr lang="en-US" b="1" dirty="0"/>
              <a:t>Weekly</a:t>
            </a:r>
            <a:r>
              <a:rPr lang="en-US" dirty="0"/>
              <a:t> Gas prices </a:t>
            </a:r>
          </a:p>
          <a:p>
            <a:r>
              <a:rPr lang="en-US" b="1" dirty="0"/>
              <a:t>Annual</a:t>
            </a:r>
            <a:r>
              <a:rPr lang="en-US" dirty="0"/>
              <a:t> energy consumption</a:t>
            </a:r>
          </a:p>
          <a:p>
            <a:r>
              <a:rPr lang="en-US" b="1" dirty="0"/>
              <a:t>Daily</a:t>
            </a:r>
            <a:r>
              <a:rPr lang="en-US" dirty="0"/>
              <a:t> share prices</a:t>
            </a:r>
          </a:p>
          <a:p>
            <a:r>
              <a:rPr lang="en-US" b="1" dirty="0"/>
              <a:t>Monthly</a:t>
            </a:r>
            <a:r>
              <a:rPr lang="en-US" dirty="0"/>
              <a:t> COVID19 cases in Ohio</a:t>
            </a:r>
          </a:p>
          <a:p>
            <a:endParaRPr lang="en-US" dirty="0"/>
          </a:p>
          <a:p>
            <a:pPr marL="287338" indent="-276225">
              <a:buFont typeface="Arial" panose="020B0604020202020204" pitchFamily="34" charset="0"/>
              <a:buChar char="•"/>
            </a:pPr>
            <a:r>
              <a:rPr lang="en-US" dirty="0"/>
              <a:t>The measurements may be taken every hour, day, week, month, quarter, year, or at any other regular time interval</a:t>
            </a:r>
          </a:p>
          <a:p>
            <a:pPr marL="287338" indent="-276225">
              <a:buFont typeface="Arial" panose="020B0604020202020204" pitchFamily="34" charset="0"/>
              <a:buChar char="•"/>
            </a:pPr>
            <a:r>
              <a:rPr lang="en-US" dirty="0"/>
              <a:t>Usually, time series data are taken in similar time intervals</a:t>
            </a:r>
          </a:p>
          <a:p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A7DF4EB-B06D-1442-A36B-74CE2DD1C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520554D-F88D-ED40-A1EA-8F2F6A0D9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Time Series is a set of measurements taken at regular intervals over periods of time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653FA6-59F4-3B4B-8D4C-1A01D13F2D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5252" y="1350483"/>
            <a:ext cx="4876777" cy="497971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7C2E659-3C89-D14E-927D-96D254F89482}"/>
              </a:ext>
            </a:extLst>
          </p:cNvPr>
          <p:cNvSpPr/>
          <p:nvPr/>
        </p:nvSpPr>
        <p:spPr>
          <a:xfrm>
            <a:off x="7267070" y="1567826"/>
            <a:ext cx="238934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SF Pro Text"/>
              </a:rPr>
              <a:t>Atmospheric concentrations of CO</a:t>
            </a:r>
            <a:r>
              <a:rPr lang="en-US" sz="1000" i="1" dirty="0">
                <a:solidFill>
                  <a:schemeClr val="bg1">
                    <a:lumMod val="50000"/>
                  </a:schemeClr>
                </a:solidFill>
                <a:latin typeface="SF Pro Text"/>
              </a:rPr>
              <a:t>2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SF Pro Text"/>
              </a:rPr>
              <a:t> are expressed in parts per million (ppm) and reported in the preliminary 1997 SIO manometric mole fraction scale.</a:t>
            </a:r>
            <a:endParaRPr lang="en-US" sz="10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5196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16C18C1-5739-BB44-8EC6-96AD123554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97634" y="1501414"/>
            <a:ext cx="7104558" cy="4369725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>
                <a:cs typeface="Consolas" panose="020B0609020204030204" pitchFamily="49" charset="0"/>
              </a:rPr>
              <a:t>co2 data set has </a:t>
            </a:r>
            <a:r>
              <a:rPr lang="en-US" sz="1800" b="1" dirty="0">
                <a:cs typeface="Consolas" panose="020B0609020204030204" pitchFamily="49" charset="0"/>
              </a:rPr>
              <a:t>monthly</a:t>
            </a:r>
            <a:r>
              <a:rPr lang="en-US" sz="1800" dirty="0">
                <a:cs typeface="Consolas" panose="020B0609020204030204" pitchFamily="49" charset="0"/>
              </a:rPr>
              <a:t> data from 1959 to 1997 which has 468 records</a:t>
            </a:r>
            <a:endParaRPr lang="en-US" sz="1800" b="1" dirty="0"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b="1" dirty="0">
                <a:cs typeface="Consolas" panose="020B0609020204030204" pitchFamily="49" charset="0"/>
              </a:rPr>
              <a:t>Trend: </a:t>
            </a:r>
            <a:r>
              <a:rPr lang="en-US" sz="1800" dirty="0">
                <a:cs typeface="Consolas" panose="020B0609020204030204" pitchFamily="49" charset="0"/>
              </a:rPr>
              <a:t>up and down movements (usually long term)</a:t>
            </a:r>
          </a:p>
          <a:p>
            <a:pPr marL="0" indent="0">
              <a:buNone/>
            </a:pPr>
            <a:endParaRPr lang="en-US" sz="1800" dirty="0"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b="1" dirty="0">
                <a:cs typeface="Consolas" panose="020B0609020204030204" pitchFamily="49" charset="0"/>
              </a:rPr>
              <a:t>Seasonal: </a:t>
            </a:r>
            <a:r>
              <a:rPr lang="en-US" sz="1800" dirty="0">
                <a:cs typeface="Consolas" panose="020B0609020204030204" pitchFamily="49" charset="0"/>
              </a:rPr>
              <a:t>repetition of same pattern over specific period</a:t>
            </a:r>
          </a:p>
          <a:p>
            <a:pPr marL="0" indent="0">
              <a:buNone/>
            </a:pPr>
            <a:endParaRPr lang="en-US" sz="1800" dirty="0"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b="1" dirty="0">
                <a:cs typeface="Consolas" panose="020B0609020204030204" pitchFamily="49" charset="0"/>
              </a:rPr>
              <a:t>Random: </a:t>
            </a:r>
            <a:r>
              <a:rPr lang="en-US" sz="1800" dirty="0">
                <a:cs typeface="Consolas" panose="020B0609020204030204" pitchFamily="49" charset="0"/>
              </a:rPr>
              <a:t>irregular component in time series</a:t>
            </a:r>
          </a:p>
          <a:p>
            <a:pPr marL="0" indent="0">
              <a:buNone/>
            </a:pPr>
            <a:endParaRPr lang="en-US" sz="1800" dirty="0"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b="1" dirty="0">
                <a:cs typeface="Consolas" panose="020B0609020204030204" pitchFamily="49" charset="0"/>
              </a:rPr>
              <a:t>Cyclic: </a:t>
            </a:r>
            <a:r>
              <a:rPr lang="en-US" sz="1800" dirty="0">
                <a:cs typeface="Consolas" panose="020B0609020204030204" pitchFamily="49" charset="0"/>
              </a:rPr>
              <a:t>long term trends or </a:t>
            </a:r>
            <a:r>
              <a:rPr lang="en-US" sz="1800" dirty="0"/>
              <a:t>ups and downs that are not of fixed period (e.g., business cycles, COVID waves)</a:t>
            </a:r>
            <a:endParaRPr lang="en-US" sz="1800" dirty="0">
              <a:cs typeface="Consolas" panose="020B0609020204030204" pitchFamily="49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BEABF6-E9DB-004F-B20F-208B91721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6C26D64-EF4B-6941-8503-2DE1B0F233D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FDB8A8-65FA-F84B-AB88-3E47F4C25FBE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Time Series Decomposition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25D3FFE-48B9-4C49-B69A-229F0BFB06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41666"/>
            <a:ext cx="4537883" cy="5273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694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16C18C1-5739-BB44-8EC6-96AD123554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5885" y="1493683"/>
            <a:ext cx="5740813" cy="4023360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cs typeface="Consolas" panose="020B0609020204030204" pitchFamily="49" charset="0"/>
              </a:rPr>
              <a:t>Decomposition help us to identify trends, seasonality and random components in the time series</a:t>
            </a:r>
          </a:p>
          <a:p>
            <a:pPr marL="0" indent="0">
              <a:buNone/>
            </a:pPr>
            <a:endParaRPr lang="en-US" dirty="0"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cs typeface="Consolas" panose="020B0609020204030204" pitchFamily="49" charset="0"/>
              </a:rPr>
              <a:t>We can update our time series model to reflect each component</a:t>
            </a: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  <a:ea typeface="Gulim" panose="020B0600000101010101" pitchFamily="34" charset="-127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  <a:ea typeface="Gulim" panose="020B0600000101010101" pitchFamily="34" charset="-127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ea typeface="Gulim" panose="020B0600000101010101" pitchFamily="34" charset="-127"/>
                <a:cs typeface="Consolas" panose="020B0609020204030204" pitchFamily="49" charset="0"/>
              </a:rPr>
              <a:t>library(forecast)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ea typeface="Gulim" panose="020B0600000101010101" pitchFamily="34" charset="-127"/>
                <a:cs typeface="Consolas" panose="020B0609020204030204" pitchFamily="49" charset="0"/>
              </a:rPr>
              <a:t>decom = decompose(co2)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ea typeface="Gulim" panose="020B0600000101010101" pitchFamily="34" charset="-127"/>
                <a:cs typeface="Consolas" panose="020B0609020204030204" pitchFamily="49" charset="0"/>
              </a:rPr>
              <a:t>plot(decom)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lang="en-US" dirty="0">
              <a:latin typeface="Consolas" panose="020B0609020204030204" pitchFamily="49" charset="0"/>
              <a:ea typeface="Gulim" panose="020B0600000101010101" pitchFamily="34" charset="-127"/>
              <a:cs typeface="Consolas" panose="020B0609020204030204" pitchFamily="49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BEABF6-E9DB-004F-B20F-208B91721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6C26D64-EF4B-6941-8503-2DE1B0F233D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FDB8A8-65FA-F84B-AB88-3E47F4C25FBE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Time Series Decomposition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25D3FFE-48B9-4C49-B69A-229F0BFB06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003" y="1047913"/>
            <a:ext cx="4537883" cy="5273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220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Content Placeholder 7">
            <a:extLst>
              <a:ext uri="{FF2B5EF4-FFF2-40B4-BE49-F238E27FC236}">
                <a16:creationId xmlns:a16="http://schemas.microsoft.com/office/drawing/2014/main" id="{D57C63EB-8ED9-41B6-8F8B-CE278D11500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6812332"/>
              </p:ext>
            </p:extLst>
          </p:nvPr>
        </p:nvGraphicFramePr>
        <p:xfrm>
          <a:off x="368300" y="1493838"/>
          <a:ext cx="11559540" cy="4022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78DFE2-850E-B447-8C50-86E83E303E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401CF334-2D5C-4859-84A6-CA7E6E43FAEB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BDD1D5-C4B6-DF41-A80B-1EF2125C44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300" y="550616"/>
            <a:ext cx="11483731" cy="71327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3600" dirty="0"/>
              <a:t>Today’s class we mainly cover Regression-based Time Series methods</a:t>
            </a:r>
          </a:p>
        </p:txBody>
      </p:sp>
    </p:spTree>
    <p:extLst>
      <p:ext uri="{BB962C8B-B14F-4D97-AF65-F5344CB8AC3E}">
        <p14:creationId xmlns:p14="http://schemas.microsoft.com/office/powerpoint/2010/main" val="3810632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36F421EE-CE34-EC4E-BC1C-E0249605763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68298" y="1493683"/>
                <a:ext cx="5972811" cy="4522452"/>
              </a:xfrm>
            </p:spPr>
            <p:txBody>
              <a:bodyPr/>
              <a:lstStyle/>
              <a:p>
                <a:r>
                  <a:rPr lang="en-US" dirty="0"/>
                  <a:t>Use when there is a noticeable trend in the data</a:t>
                </a:r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	- Variable that we want to forecast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	- Time (e.g., Year, week number)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	- Intercept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	- Slope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	- Error at time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36F421EE-CE34-EC4E-BC1C-E0249605763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68298" y="1493683"/>
                <a:ext cx="5972811" cy="4522452"/>
              </a:xfrm>
              <a:blipFill>
                <a:blip r:embed="rId3"/>
                <a:stretch>
                  <a:fillRect l="-847" t="-14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0280747-19B0-F64B-A4E6-2F1037B70919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12532F-A886-B54D-B980-9F4F89DC0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75E132-FE34-DA4C-A435-BE0AE42FDF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Regression-based Methods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0C8A39C-0292-6A4B-AFC8-36829757B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Trend Forecast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A927667-063A-F542-80E2-BAC0675E10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1110" y="778510"/>
            <a:ext cx="4813300" cy="491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989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Retrospect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Arial-Times New Roman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Times New Roman" panose="02020603050405020304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ppt/theme/theme2.xml><?xml version="1.0" encoding="utf-8"?>
<a:theme xmlns:a="http://schemas.openxmlformats.org/drawingml/2006/main" name="Office Theme">
  <a:themeElements>
    <a:clrScheme name="Aspect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Century Gothic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Horizon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hade val="100000"/>
                <a:satMod val="100000"/>
              </a:schemeClr>
            </a:gs>
            <a:gs pos="100000">
              <a:schemeClr val="phClr">
                <a:tint val="61000"/>
                <a:alpha val="100000"/>
                <a:satMod val="18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</a:schemeClr>
            </a:gs>
            <a:gs pos="100000">
              <a:schemeClr val="phClr">
                <a:tint val="90000"/>
                <a:alpha val="100000"/>
                <a:satMod val="18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5240" cap="flat" cmpd="sng" algn="ctr">
          <a:solidFill>
            <a:schemeClr val="phClr">
              <a:tint val="25000"/>
              <a:alpha val="25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21590" dir="5400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prstMaterial="flat">
            <a:bevelT w="28575" h="41275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Aspect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Century Gothic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Horizon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hade val="100000"/>
                <a:satMod val="100000"/>
              </a:schemeClr>
            </a:gs>
            <a:gs pos="100000">
              <a:schemeClr val="phClr">
                <a:tint val="61000"/>
                <a:alpha val="100000"/>
                <a:satMod val="18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</a:schemeClr>
            </a:gs>
            <a:gs pos="100000">
              <a:schemeClr val="phClr">
                <a:tint val="90000"/>
                <a:alpha val="100000"/>
                <a:satMod val="18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5240" cap="flat" cmpd="sng" algn="ctr">
          <a:solidFill>
            <a:schemeClr val="phClr">
              <a:tint val="25000"/>
              <a:alpha val="25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21590" dir="5400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prstMaterial="flat">
            <a:bevelT w="28575" h="41275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34A85ECD302824C87822750FC4C7968" ma:contentTypeVersion="15" ma:contentTypeDescription="Create a new document." ma:contentTypeScope="" ma:versionID="3721caa7240983f1632b6b2e49609400">
  <xsd:schema xmlns:xsd="http://www.w3.org/2001/XMLSchema" xmlns:xs="http://www.w3.org/2001/XMLSchema" xmlns:p="http://schemas.microsoft.com/office/2006/metadata/properties" xmlns:ns1="http://schemas.microsoft.com/sharepoint/v3" xmlns:ns3="1d262286-4767-4d8f-bee8-cf15ba4857f4" xmlns:ns4="016736bd-b369-487b-a611-27403830b36a" targetNamespace="http://schemas.microsoft.com/office/2006/metadata/properties" ma:root="true" ma:fieldsID="f829e09888e83c340a0bd122d0238c8f" ns1:_="" ns3:_="" ns4:_="">
    <xsd:import namespace="http://schemas.microsoft.com/sharepoint/v3"/>
    <xsd:import namespace="1d262286-4767-4d8f-bee8-cf15ba4857f4"/>
    <xsd:import namespace="016736bd-b369-487b-a611-27403830b36a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MediaServiceAutoTags" minOccurs="0"/>
                <xsd:element ref="ns4:MediaServiceOCR" minOccurs="0"/>
                <xsd:element ref="ns4:MediaServiceLocation" minOccurs="0"/>
                <xsd:element ref="ns1:_ip_UnifiedCompliancePolicyProperties" minOccurs="0"/>
                <xsd:element ref="ns1:_ip_UnifiedCompliancePolicyUIAction" minOccurs="0"/>
                <xsd:element ref="ns4:MediaServiceGenerationTime" minOccurs="0"/>
                <xsd:element ref="ns4:MediaServiceEventHashCode" minOccurs="0"/>
                <xsd:element ref="ns4:MediaServiceAutoKeyPoints" minOccurs="0"/>
                <xsd:element ref="ns4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7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8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d262286-4767-4d8f-bee8-cf15ba4857f4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description="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16736bd-b369-487b-a611-27403830b36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4" nillable="true" ma:displayName="MediaServiceAutoTags" ma:internalName="MediaServiceAutoTags" ma:readOnly="true">
      <xsd:simpleType>
        <xsd:restriction base="dms:Text"/>
      </xsd:simpleType>
    </xsd:element>
    <xsd:element name="MediaServiceOCR" ma:index="15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6" nillable="true" ma:displayName="MediaServiceLocation" ma:internalName="MediaServiceLocation" ma:readOnly="true">
      <xsd:simpleType>
        <xsd:restriction base="dms:Text"/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21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2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74FCE2F6-9076-4F03-B3F7-72108B5430A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1d262286-4767-4d8f-bee8-cf15ba4857f4"/>
    <ds:schemaRef ds:uri="016736bd-b369-487b-a611-27403830b36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F7E4315-A20C-4D91-81CC-BCA78D069D6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144B88D-6F94-45B4-B6B2-526A7F9838E9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3134</Words>
  <Application>Microsoft Macintosh PowerPoint</Application>
  <PresentationFormat>Widescreen</PresentationFormat>
  <Paragraphs>508</Paragraphs>
  <Slides>28</Slides>
  <Notes>17</Notes>
  <HiddenSlides>1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7" baseType="lpstr">
      <vt:lpstr>Arial</vt:lpstr>
      <vt:lpstr>Calibri</vt:lpstr>
      <vt:lpstr>Cambria Math</vt:lpstr>
      <vt:lpstr>Century Gothic</vt:lpstr>
      <vt:lpstr>Consolas</vt:lpstr>
      <vt:lpstr>Roboto</vt:lpstr>
      <vt:lpstr>SF Pro Text</vt:lpstr>
      <vt:lpstr>Times New Roman</vt:lpstr>
      <vt:lpstr>Retrospect</vt:lpstr>
      <vt:lpstr>Pre-read</vt:lpstr>
      <vt:lpstr>What benefits you would gain by  knowing the future?</vt:lpstr>
      <vt:lpstr>What benefits you would gain by  knowing the future?</vt:lpstr>
      <vt:lpstr>Introduction to  Time Series</vt:lpstr>
      <vt:lpstr>Time Series is a set of measurements taken at regular intervals over periods of time</vt:lpstr>
      <vt:lpstr>Time Series Decomposition</vt:lpstr>
      <vt:lpstr>Time Series Decomposition</vt:lpstr>
      <vt:lpstr>Today’s class we mainly cover Regression-based Time Series methods</vt:lpstr>
      <vt:lpstr>Trend Forecast</vt:lpstr>
      <vt:lpstr>Trend Forecast</vt:lpstr>
      <vt:lpstr>Trend Forecast</vt:lpstr>
      <vt:lpstr>Trend Forecast</vt:lpstr>
      <vt:lpstr>Seasonal Forecast</vt:lpstr>
      <vt:lpstr>Seasonal Forecast</vt:lpstr>
      <vt:lpstr>Seasonal Forecast</vt:lpstr>
      <vt:lpstr>Seasonal Forecast</vt:lpstr>
      <vt:lpstr>Trend + Seasonal Forecast</vt:lpstr>
      <vt:lpstr>Trend + Seasonal Forecast</vt:lpstr>
      <vt:lpstr>Evaluation of Regression Based Methods for CO2 data</vt:lpstr>
      <vt:lpstr>Trend + Seasonal Forecast</vt:lpstr>
      <vt:lpstr>Regression methods are convenient, but they also have drawbacks</vt:lpstr>
      <vt:lpstr>Autocorrelation </vt:lpstr>
      <vt:lpstr>Autocorrelation </vt:lpstr>
      <vt:lpstr>Autocorrelation Plot</vt:lpstr>
      <vt:lpstr>Autocorrelation Plots</vt:lpstr>
      <vt:lpstr>Stationarity</vt:lpstr>
      <vt:lpstr>Stationarity</vt:lpstr>
      <vt:lpstr>More Time Series Techniques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2019-08-17T16:38:28Z</dcterms:created>
  <dcterms:modified xsi:type="dcterms:W3CDTF">2021-12-07T18:08:28Z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0x010100434A85ECD302824C87822750FC4C7968</vt:lpwstr>
  </property>
</Properties>
</file>